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 id="2147483696" r:id="rId5"/>
    <p:sldMasterId id="2147483708" r:id="rId6"/>
  </p:sldMasterIdLst>
  <p:notesMasterIdLst>
    <p:notesMasterId r:id="rId23"/>
  </p:notesMasterIdLst>
  <p:sldIdLst>
    <p:sldId id="256" r:id="rId7"/>
    <p:sldId id="280" r:id="rId8"/>
    <p:sldId id="257" r:id="rId9"/>
    <p:sldId id="261" r:id="rId10"/>
    <p:sldId id="260" r:id="rId11"/>
    <p:sldId id="266" r:id="rId12"/>
    <p:sldId id="265" r:id="rId13"/>
    <p:sldId id="264" r:id="rId14"/>
    <p:sldId id="263" r:id="rId15"/>
    <p:sldId id="270" r:id="rId16"/>
    <p:sldId id="269" r:id="rId17"/>
    <p:sldId id="268" r:id="rId18"/>
    <p:sldId id="279" r:id="rId19"/>
    <p:sldId id="262" r:id="rId20"/>
    <p:sldId id="281" r:id="rId21"/>
    <p:sldId id="27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ie Nunes" initials="CN" lastIdx="4" clrIdx="0"/>
  <p:cmAuthor id="1" name="Sarah Remijan" initials="SR" lastIdx="11" clrIdx="1"/>
  <p:cmAuthor id="2" name="Heather Antti" initials="HJA" lastIdx="8" clrIdx="2"/>
</p:cmAuthorLst>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479F"/>
    <a:srgbClr val="085CA2"/>
    <a:srgbClr val="0B1D9F"/>
    <a:srgbClr val="005DAA"/>
    <a:srgbClr val="01B4E7"/>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608" autoAdjust="0"/>
    <p:restoredTop sz="65079" autoAdjust="0"/>
  </p:normalViewPr>
  <p:slideViewPr>
    <p:cSldViewPr snapToGrid="0" snapToObjects="1">
      <p:cViewPr>
        <p:scale>
          <a:sx n="70" d="100"/>
          <a:sy n="70" d="100"/>
        </p:scale>
        <p:origin x="-1152"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7" d="100"/>
          <a:sy n="87" d="100"/>
        </p:scale>
        <p:origin x="-190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75788F-7D53-4027-9888-C544B9BF9EB9}" type="datetimeFigureOut">
              <a:rPr lang="en-US" smtClean="0"/>
              <a:pPr/>
              <a:t>3/25/2016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DF5E24-4F2E-44C2-811C-1D95A883A1B4}" type="slidenum">
              <a:rPr lang="en-US" smtClean="0"/>
              <a:pPr/>
              <a:t>‹#›</a:t>
            </a:fld>
            <a:endParaRPr lang="en-US" dirty="0"/>
          </a:p>
        </p:txBody>
      </p:sp>
    </p:spTree>
    <p:extLst>
      <p:ext uri="{BB962C8B-B14F-4D97-AF65-F5344CB8AC3E}">
        <p14:creationId xmlns:p14="http://schemas.microsoft.com/office/powerpoint/2010/main" val="2758097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t>Presenter’s Notes </a:t>
            </a:r>
          </a:p>
          <a:p>
            <a:pPr eaLnBrk="1" hangingPunct="1"/>
            <a:r>
              <a:rPr lang="en-US" i="1" dirty="0" smtClean="0"/>
              <a:t>The notes below and on each slide are intended for you, the presenter, to use as you deliver your presentation. These notes provide background information for the text on the slides as well as optional activities you can incorporate to make the presentation more interactive. Your audience may be your club, members of various clubs, or a single club that is not your own. Please adjust the language (our vs. your) to fit your audience.</a:t>
            </a:r>
          </a:p>
          <a:p>
            <a:pPr eaLnBrk="1" hangingPunct="1"/>
            <a:endParaRPr lang="en-US" b="1" dirty="0" smtClean="0"/>
          </a:p>
          <a:p>
            <a:pPr eaLnBrk="1" hangingPunct="1"/>
            <a:r>
              <a:rPr lang="en-US" b="1" dirty="0" smtClean="0"/>
              <a:t>Activity</a:t>
            </a:r>
          </a:p>
          <a:p>
            <a:pPr eaLnBrk="1" hangingPunct="1"/>
            <a:r>
              <a:rPr lang="en-US" dirty="0" smtClean="0"/>
              <a:t>Ask participants the following questions:</a:t>
            </a:r>
          </a:p>
          <a:p>
            <a:pPr eaLnBrk="1" hangingPunct="1">
              <a:buFontTx/>
              <a:buChar char="•"/>
            </a:pPr>
            <a:r>
              <a:rPr lang="en-US" dirty="0" smtClean="0"/>
              <a:t> What is your club like? Is it lively and fun? Is it diverse and open to new ideas? Are members actively involved? </a:t>
            </a:r>
          </a:p>
          <a:p>
            <a:pPr eaLnBrk="1" hangingPunct="1">
              <a:buFontTx/>
              <a:buChar char="•"/>
            </a:pPr>
            <a:r>
              <a:rPr lang="en-US" dirty="0" smtClean="0"/>
              <a:t> How can your club become more vibrant?</a:t>
            </a:r>
          </a:p>
          <a:p>
            <a:endParaRPr lang="en-US" dirty="0"/>
          </a:p>
        </p:txBody>
      </p:sp>
      <p:sp>
        <p:nvSpPr>
          <p:cNvPr id="4" name="Slide Number Placeholder 3"/>
          <p:cNvSpPr>
            <a:spLocks noGrp="1"/>
          </p:cNvSpPr>
          <p:nvPr>
            <p:ph type="sldNum" sz="quarter" idx="10"/>
          </p:nvPr>
        </p:nvSpPr>
        <p:spPr/>
        <p:txBody>
          <a:bodyPr/>
          <a:lstStyle/>
          <a:p>
            <a:fld id="{04DF5E24-4F2E-44C2-811C-1D95A883A1B4}" type="slidenum">
              <a:rPr lang="en-US" smtClean="0"/>
              <a:pPr/>
              <a:t>1</a:t>
            </a:fld>
            <a:endParaRPr lang="en-US" dirty="0"/>
          </a:p>
        </p:txBody>
      </p:sp>
    </p:spTree>
    <p:extLst>
      <p:ext uri="{BB962C8B-B14F-4D97-AF65-F5344CB8AC3E}">
        <p14:creationId xmlns:p14="http://schemas.microsoft.com/office/powerpoint/2010/main" val="2308962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We want members to keep coming back to meetings with enthusiasm,</a:t>
            </a:r>
            <a:r>
              <a:rPr lang="en-US" baseline="0" dirty="0" smtClean="0"/>
              <a:t> without</a:t>
            </a:r>
            <a:r>
              <a:rPr lang="en-US" dirty="0" smtClean="0"/>
              <a:t> feeling that they are boring or an obligation. Vibrant clubs are fun and have enthusiastic members.</a:t>
            </a:r>
          </a:p>
          <a:p>
            <a:pPr eaLnBrk="1" hangingPunct="1"/>
            <a:endParaRPr lang="en-US" dirty="0" smtClean="0"/>
          </a:p>
          <a:p>
            <a:pPr eaLnBrk="1" hangingPunct="1"/>
            <a:r>
              <a:rPr lang="en-US" dirty="0" smtClean="0"/>
              <a:t>If your club isn’t having fun, ask members for ideas that the club could implement to make it more fun.</a:t>
            </a:r>
          </a:p>
          <a:p>
            <a:pPr eaLnBrk="1" hangingPunct="1"/>
            <a:endParaRPr lang="en-US" b="0" dirty="0" smtClean="0"/>
          </a:p>
          <a:p>
            <a:pPr eaLnBrk="1" hangingPunct="1"/>
            <a:r>
              <a:rPr lang="en-US" dirty="0" smtClean="0"/>
              <a:t>Strong relationships are crucial for member retention. If new members are not welcomed properly or included in social circles at club meetings, disinterest or tension is likely to develop.</a:t>
            </a:r>
          </a:p>
          <a:p>
            <a:pPr eaLnBrk="1" hangingPunct="1"/>
            <a:endParaRPr lang="en-US" dirty="0" smtClean="0"/>
          </a:p>
          <a:p>
            <a:pPr eaLnBrk="1" hangingPunct="1"/>
            <a:r>
              <a:rPr lang="en-US" dirty="0" smtClean="0"/>
              <a:t>Rotary offers networking opportunities that should be promoted in recruiting efforts. These opportunities are attractive to young professionals.</a:t>
            </a:r>
          </a:p>
          <a:p>
            <a:pPr eaLnBrk="1" hangingPunct="1"/>
            <a:endParaRPr lang="en-US" dirty="0" smtClean="0"/>
          </a:p>
          <a:p>
            <a:pPr eaLnBrk="1" hangingPunct="1"/>
            <a:r>
              <a:rPr lang="en-US" b="1" dirty="0" smtClean="0"/>
              <a:t>Activities</a:t>
            </a:r>
            <a:endParaRPr lang="en-US" dirty="0" smtClean="0"/>
          </a:p>
          <a:p>
            <a:pPr eaLnBrk="1" hangingPunct="1"/>
            <a:r>
              <a:rPr lang="en-US" dirty="0" smtClean="0"/>
              <a:t>Ask participants to shout out ways the club could have more fun, and write their responses on a flip chart.</a:t>
            </a:r>
          </a:p>
          <a:p>
            <a:pPr eaLnBrk="1" hangingPunct="1"/>
            <a:endParaRPr lang="en-US" dirty="0" smtClean="0"/>
          </a:p>
          <a:p>
            <a:pPr eaLnBrk="1" hangingPunct="1"/>
            <a:r>
              <a:rPr lang="en-US" dirty="0" smtClean="0"/>
              <a:t>Have participants get up and find someone they don’t know very well. Have each person tell the other person about something good that happened that week.</a:t>
            </a:r>
            <a:endParaRPr lang="en-US" dirty="0"/>
          </a:p>
        </p:txBody>
      </p:sp>
      <p:sp>
        <p:nvSpPr>
          <p:cNvPr id="4" name="Slide Number Placeholder 3"/>
          <p:cNvSpPr>
            <a:spLocks noGrp="1"/>
          </p:cNvSpPr>
          <p:nvPr>
            <p:ph type="sldNum" sz="quarter" idx="10"/>
          </p:nvPr>
        </p:nvSpPr>
        <p:spPr/>
        <p:txBody>
          <a:bodyPr/>
          <a:lstStyle/>
          <a:p>
            <a:fld id="{04DF5E24-4F2E-44C2-811C-1D95A883A1B4}" type="slidenum">
              <a:rPr lang="en-US" smtClean="0"/>
              <a:pPr/>
              <a:t>11</a:t>
            </a:fld>
            <a:endParaRPr lang="en-US" dirty="0"/>
          </a:p>
        </p:txBody>
      </p:sp>
    </p:spTree>
    <p:extLst>
      <p:ext uri="{BB962C8B-B14F-4D97-AF65-F5344CB8AC3E}">
        <p14:creationId xmlns:p14="http://schemas.microsoft.com/office/powerpoint/2010/main" val="3662632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How does your club involve members? Are members in your club engaged? If all members do is attend meetings, the club is not likely to be vibrant. Engaging members starts with talking to them about what they enjoy and what they would like the</a:t>
            </a:r>
            <a:r>
              <a:rPr lang="en-US" baseline="0" dirty="0" smtClean="0"/>
              <a:t> club to do</a:t>
            </a:r>
            <a:r>
              <a:rPr lang="en-US" dirty="0" smtClean="0"/>
              <a:t>. Developing club programs and activities based on members’ interests will ensure more active members.</a:t>
            </a:r>
          </a:p>
          <a:p>
            <a:pPr eaLnBrk="1" hangingPunct="1"/>
            <a:endParaRPr lang="en-US" dirty="0" smtClean="0"/>
          </a:p>
          <a:p>
            <a:pPr eaLnBrk="1" hangingPunct="1"/>
            <a:r>
              <a:rPr lang="en-US" b="1" dirty="0" smtClean="0"/>
              <a:t>Activities</a:t>
            </a:r>
          </a:p>
          <a:p>
            <a:pPr eaLnBrk="1" hangingPunct="1"/>
            <a:r>
              <a:rPr lang="en-US" dirty="0" smtClean="0"/>
              <a:t>Ask each participant to name a service project they would like to participate in, and write their responses on a flip chart. Then take one of those ideas and ask all participants to think of a skill they could bring to the project.</a:t>
            </a:r>
          </a:p>
        </p:txBody>
      </p:sp>
      <p:sp>
        <p:nvSpPr>
          <p:cNvPr id="4" name="Slide Number Placeholder 3"/>
          <p:cNvSpPr>
            <a:spLocks noGrp="1"/>
          </p:cNvSpPr>
          <p:nvPr>
            <p:ph type="sldNum" sz="quarter" idx="10"/>
          </p:nvPr>
        </p:nvSpPr>
        <p:spPr/>
        <p:txBody>
          <a:bodyPr/>
          <a:lstStyle/>
          <a:p>
            <a:fld id="{04DF5E24-4F2E-44C2-811C-1D95A883A1B4}" type="slidenum">
              <a:rPr lang="en-US" smtClean="0"/>
              <a:pPr/>
              <a:t>12</a:t>
            </a:fld>
            <a:endParaRPr lang="en-US" dirty="0"/>
          </a:p>
        </p:txBody>
      </p:sp>
    </p:spTree>
    <p:extLst>
      <p:ext uri="{BB962C8B-B14F-4D97-AF65-F5344CB8AC3E}">
        <p14:creationId xmlns:p14="http://schemas.microsoft.com/office/powerpoint/2010/main" val="2929791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District meetings, new member orientations, ongoing educational opportunities, and leadership development programs are all components of a comprehensive training plan.</a:t>
            </a:r>
          </a:p>
          <a:p>
            <a:pPr eaLnBrk="1" hangingPunct="1"/>
            <a:endParaRPr lang="en-US" dirty="0" smtClean="0"/>
          </a:p>
          <a:p>
            <a:pPr eaLnBrk="1" hangingPunct="1"/>
            <a:r>
              <a:rPr lang="en-US" dirty="0" smtClean="0"/>
              <a:t>To ensure that new and current members receive training, clubs should consider appointing a club trainer or, if the club is large, a training committee.</a:t>
            </a:r>
          </a:p>
          <a:p>
            <a:pPr eaLnBrk="1" hangingPunct="1"/>
            <a:endParaRPr lang="en-US" dirty="0" smtClean="0"/>
          </a:p>
          <a:p>
            <a:pPr eaLnBrk="1" hangingPunct="1"/>
            <a:r>
              <a:rPr lang="en-US" dirty="0" smtClean="0"/>
              <a:t>Clubs can also conduct a skills assessment to see which skills members would like training in.</a:t>
            </a:r>
          </a:p>
          <a:p>
            <a:endParaRPr lang="en-US" sz="1200" dirty="0" smtClean="0">
              <a:solidFill>
                <a:srgbClr val="585858"/>
              </a:solidFill>
              <a:latin typeface="Georgia"/>
              <a:cs typeface="Georgia"/>
            </a:endParaRPr>
          </a:p>
          <a:p>
            <a:pPr eaLnBrk="1" hangingPunct="1"/>
            <a:endParaRPr lang="en-US" dirty="0" smtClean="0"/>
          </a:p>
          <a:p>
            <a:pPr eaLnBrk="1" hangingPunct="1"/>
            <a:r>
              <a:rPr lang="en-US" b="1" dirty="0" smtClean="0"/>
              <a:t>Activity</a:t>
            </a:r>
          </a:p>
          <a:p>
            <a:pPr eaLnBrk="1" hangingPunct="1"/>
            <a:r>
              <a:rPr lang="en-US" dirty="0" smtClean="0"/>
              <a:t>Ask participants the following questions:</a:t>
            </a:r>
          </a:p>
          <a:p>
            <a:pPr eaLnBrk="1" hangingPunct="1">
              <a:buFontTx/>
              <a:buChar char="•"/>
            </a:pPr>
            <a:r>
              <a:rPr lang="en-US" dirty="0" smtClean="0"/>
              <a:t> What training would you like our club to offer or participate</a:t>
            </a:r>
            <a:r>
              <a:rPr lang="en-US" baseline="0" dirty="0" smtClean="0"/>
              <a:t> in</a:t>
            </a:r>
            <a:r>
              <a:rPr lang="en-US" dirty="0" smtClean="0"/>
              <a:t>?</a:t>
            </a:r>
          </a:p>
          <a:p>
            <a:pPr eaLnBrk="1" hangingPunct="1">
              <a:buFontTx/>
              <a:buChar char="•"/>
            </a:pPr>
            <a:r>
              <a:rPr lang="en-US" dirty="0" smtClean="0"/>
              <a:t> What training could be abandoned, combined, or radically changed?</a:t>
            </a:r>
          </a:p>
        </p:txBody>
      </p:sp>
      <p:sp>
        <p:nvSpPr>
          <p:cNvPr id="4" name="Slide Number Placeholder 3"/>
          <p:cNvSpPr>
            <a:spLocks noGrp="1"/>
          </p:cNvSpPr>
          <p:nvPr>
            <p:ph type="sldNum" sz="quarter" idx="10"/>
          </p:nvPr>
        </p:nvSpPr>
        <p:spPr/>
        <p:txBody>
          <a:bodyPr/>
          <a:lstStyle/>
          <a:p>
            <a:fld id="{04DF5E24-4F2E-44C2-811C-1D95A883A1B4}" type="slidenum">
              <a:rPr lang="en-US" smtClean="0"/>
              <a:pPr/>
              <a:t>13</a:t>
            </a:fld>
            <a:endParaRPr lang="en-US" dirty="0"/>
          </a:p>
        </p:txBody>
      </p:sp>
    </p:spTree>
    <p:extLst>
      <p:ext uri="{BB962C8B-B14F-4D97-AF65-F5344CB8AC3E}">
        <p14:creationId xmlns:p14="http://schemas.microsoft.com/office/powerpoint/2010/main" val="647330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Regardless of your club’s committee structure, all committees should address club vitality, member involvement, and your club’s needs.</a:t>
            </a:r>
          </a:p>
          <a:p>
            <a:pPr eaLnBrk="1" hangingPunct="1"/>
            <a:endParaRPr lang="en-US" dirty="0" smtClean="0"/>
          </a:p>
          <a:p>
            <a:pPr eaLnBrk="1" hangingPunct="1"/>
            <a:r>
              <a:rPr lang="en-US" dirty="0" smtClean="0"/>
              <a:t>Larger clubs might consider establishing additional committees to involve more members and</a:t>
            </a:r>
            <a:r>
              <a:rPr lang="en-US" baseline="0" dirty="0" smtClean="0"/>
              <a:t> accomplish more</a:t>
            </a:r>
            <a:r>
              <a:rPr lang="en-US" dirty="0" smtClean="0"/>
              <a:t>. Smaller clubs might consider combining committees to avoid having members serving in too many roles.</a:t>
            </a:r>
          </a:p>
          <a:p>
            <a:pPr eaLnBrk="1" hangingPunct="1"/>
            <a:endParaRPr lang="en-US" dirty="0" smtClean="0"/>
          </a:p>
          <a:p>
            <a:pPr eaLnBrk="1" hangingPunct="1"/>
            <a:r>
              <a:rPr lang="en-US" b="1" dirty="0" smtClean="0"/>
              <a:t>Activity</a:t>
            </a:r>
          </a:p>
          <a:p>
            <a:pPr eaLnBrk="1" hangingPunct="1"/>
            <a:r>
              <a:rPr lang="en-US" dirty="0" smtClean="0"/>
              <a:t>Ask participants the following questions:</a:t>
            </a:r>
          </a:p>
          <a:p>
            <a:pPr eaLnBrk="1" hangingPunct="1">
              <a:buFontTx/>
              <a:buChar char="•"/>
            </a:pPr>
            <a:r>
              <a:rPr lang="en-US" dirty="0" smtClean="0"/>
              <a:t> Is there anything about your club’s structure that isn’t working? </a:t>
            </a:r>
          </a:p>
          <a:p>
            <a:pPr eaLnBrk="1" hangingPunct="1">
              <a:buFontTx/>
              <a:buChar char="•"/>
            </a:pPr>
            <a:r>
              <a:rPr lang="en-US" dirty="0" smtClean="0"/>
              <a:t> Are there committees that could be added to help the club run better?</a:t>
            </a:r>
          </a:p>
          <a:p>
            <a:pPr eaLnBrk="1" hangingPunct="1">
              <a:buFontTx/>
              <a:buChar char="•"/>
            </a:pPr>
            <a:r>
              <a:rPr lang="en-US" dirty="0" smtClean="0"/>
              <a:t> Are there some committees that aren’t needed?</a:t>
            </a:r>
          </a:p>
        </p:txBody>
      </p:sp>
      <p:sp>
        <p:nvSpPr>
          <p:cNvPr id="4" name="Slide Number Placeholder 3"/>
          <p:cNvSpPr>
            <a:spLocks noGrp="1"/>
          </p:cNvSpPr>
          <p:nvPr>
            <p:ph type="sldNum" sz="quarter" idx="10"/>
          </p:nvPr>
        </p:nvSpPr>
        <p:spPr/>
        <p:txBody>
          <a:bodyPr/>
          <a:lstStyle/>
          <a:p>
            <a:fld id="{04DF5E24-4F2E-44C2-811C-1D95A883A1B4}" type="slidenum">
              <a:rPr lang="en-US" smtClean="0"/>
              <a:pPr/>
              <a:t>14</a:t>
            </a:fld>
            <a:endParaRPr lang="en-US" dirty="0"/>
          </a:p>
        </p:txBody>
      </p:sp>
    </p:spTree>
    <p:extLst>
      <p:ext uri="{BB962C8B-B14F-4D97-AF65-F5344CB8AC3E}">
        <p14:creationId xmlns:p14="http://schemas.microsoft.com/office/powerpoint/2010/main" val="2625114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It is natural to fear change, but innovation doesn’t require abandoning all traditions.</a:t>
            </a:r>
          </a:p>
          <a:p>
            <a:pPr eaLnBrk="1" hangingPunct="1"/>
            <a:endParaRPr lang="en-US" dirty="0" smtClean="0"/>
          </a:p>
          <a:p>
            <a:pPr eaLnBrk="1" hangingPunct="1"/>
            <a:r>
              <a:rPr lang="en-US" dirty="0" smtClean="0"/>
              <a:t>Keep traditions that are meaningful to your club while fostering an environment that allows members to raise questions about club practices.</a:t>
            </a:r>
            <a:r>
              <a:rPr lang="en-US" baseline="0" dirty="0" smtClean="0"/>
              <a:t> Ask yourself:</a:t>
            </a:r>
          </a:p>
          <a:p>
            <a:pPr marL="171450" indent="-171450">
              <a:buFont typeface="Arial" pitchFamily="34" charset="0"/>
              <a:buChar char="•"/>
            </a:pPr>
            <a:r>
              <a:rPr lang="en-US" sz="1200" dirty="0" smtClean="0">
                <a:solidFill>
                  <a:srgbClr val="585858"/>
                </a:solidFill>
                <a:latin typeface="Georgia"/>
                <a:cs typeface="Georgia"/>
              </a:rPr>
              <a:t>Which traditions contribute to your club’s vitality?</a:t>
            </a:r>
          </a:p>
          <a:p>
            <a:pPr marL="171450" indent="-171450">
              <a:buFont typeface="Arial" pitchFamily="34" charset="0"/>
              <a:buChar char="•"/>
            </a:pPr>
            <a:r>
              <a:rPr lang="en-US" sz="1200" dirty="0" smtClean="0">
                <a:solidFill>
                  <a:srgbClr val="585858"/>
                </a:solidFill>
                <a:latin typeface="Georgia"/>
                <a:cs typeface="Georgia"/>
              </a:rPr>
              <a:t>What new ideas could your club try?</a:t>
            </a:r>
          </a:p>
          <a:p>
            <a:pPr marL="171450" indent="-171450">
              <a:buFont typeface="Arial" pitchFamily="34" charset="0"/>
              <a:buChar char="•"/>
            </a:pPr>
            <a:r>
              <a:rPr lang="en-US" sz="1200" dirty="0" smtClean="0">
                <a:solidFill>
                  <a:srgbClr val="585858"/>
                </a:solidFill>
                <a:latin typeface="Georgia"/>
                <a:cs typeface="Georgia"/>
              </a:rPr>
              <a:t>What positive changes have taken place recently?</a:t>
            </a:r>
          </a:p>
          <a:p>
            <a:pPr marL="171450" indent="-171450">
              <a:buFont typeface="Arial" pitchFamily="34" charset="0"/>
              <a:buChar char="•"/>
            </a:pPr>
            <a:r>
              <a:rPr lang="en-US" sz="1200" dirty="0" smtClean="0">
                <a:solidFill>
                  <a:srgbClr val="585858"/>
                </a:solidFill>
                <a:latin typeface="Georgia"/>
                <a:cs typeface="Georgia"/>
              </a:rPr>
              <a:t>What concerns do you have about change?</a:t>
            </a:r>
          </a:p>
          <a:p>
            <a:pPr eaLnBrk="1" hangingPunct="1"/>
            <a:endParaRPr lang="en-US" dirty="0" smtClean="0"/>
          </a:p>
          <a:p>
            <a:pPr eaLnBrk="1" hangingPunct="1"/>
            <a:r>
              <a:rPr lang="en-US" dirty="0" smtClean="0"/>
              <a:t>If the only reason for a particular practice is “we’ve always done it that way,” it probably isn’t contributing to the club’s vitality.</a:t>
            </a:r>
          </a:p>
          <a:p>
            <a:pPr eaLnBrk="1" hangingPunct="1"/>
            <a:endParaRPr lang="en-US" dirty="0" smtClean="0"/>
          </a:p>
          <a:p>
            <a:pPr eaLnBrk="1" hangingPunct="1"/>
            <a:r>
              <a:rPr lang="en-US" b="1" dirty="0" smtClean="0"/>
              <a:t>Activities</a:t>
            </a:r>
          </a:p>
          <a:p>
            <a:pPr eaLnBrk="1" hangingPunct="1"/>
            <a:r>
              <a:rPr lang="en-US" dirty="0" smtClean="0"/>
              <a:t>Ask participants the following questions: </a:t>
            </a:r>
          </a:p>
          <a:p>
            <a:pPr eaLnBrk="1" hangingPunct="1">
              <a:buFontTx/>
              <a:buChar char="•"/>
            </a:pPr>
            <a:r>
              <a:rPr lang="en-US" dirty="0" smtClean="0"/>
              <a:t> Which traditions are meaningful and which do not contribute to your club’s vitality?</a:t>
            </a:r>
          </a:p>
          <a:p>
            <a:pPr eaLnBrk="1" hangingPunct="1">
              <a:buFontTx/>
              <a:buChar char="•"/>
            </a:pPr>
            <a:r>
              <a:rPr lang="en-US" dirty="0" smtClean="0"/>
              <a:t> What new ideas could your club try?</a:t>
            </a:r>
          </a:p>
          <a:p>
            <a:pPr eaLnBrk="1" hangingPunct="1">
              <a:buFontTx/>
              <a:buChar char="•"/>
            </a:pPr>
            <a:endParaRPr lang="en-US" dirty="0" smtClean="0"/>
          </a:p>
          <a:p>
            <a:pPr eaLnBrk="1" hangingPunct="1"/>
            <a:r>
              <a:rPr lang="en-US" dirty="0" smtClean="0"/>
              <a:t>Have participants form</a:t>
            </a:r>
            <a:r>
              <a:rPr lang="en-US" baseline="0" dirty="0" smtClean="0"/>
              <a:t> </a:t>
            </a:r>
            <a:r>
              <a:rPr lang="en-US" dirty="0" smtClean="0"/>
              <a:t>pairs and discuss some positive changes that have taken place in the club since they became members.</a:t>
            </a:r>
          </a:p>
        </p:txBody>
      </p:sp>
      <p:sp>
        <p:nvSpPr>
          <p:cNvPr id="4" name="Slide Number Placeholder 3"/>
          <p:cNvSpPr>
            <a:spLocks noGrp="1"/>
          </p:cNvSpPr>
          <p:nvPr>
            <p:ph type="sldNum" sz="quarter" idx="10"/>
          </p:nvPr>
        </p:nvSpPr>
        <p:spPr/>
        <p:txBody>
          <a:bodyPr/>
          <a:lstStyle/>
          <a:p>
            <a:fld id="{04DF5E24-4F2E-44C2-811C-1D95A883A1B4}" type="slidenum">
              <a:rPr lang="en-US" smtClean="0"/>
              <a:pPr/>
              <a:t>16</a:t>
            </a:fld>
            <a:endParaRPr lang="en-US" dirty="0"/>
          </a:p>
        </p:txBody>
      </p:sp>
    </p:spTree>
    <p:extLst>
      <p:ext uri="{BB962C8B-B14F-4D97-AF65-F5344CB8AC3E}">
        <p14:creationId xmlns:p14="http://schemas.microsoft.com/office/powerpoint/2010/main" val="1748822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image</a:t>
            </a:r>
            <a:endParaRPr lang="en-US" dirty="0"/>
          </a:p>
        </p:txBody>
      </p:sp>
      <p:sp>
        <p:nvSpPr>
          <p:cNvPr id="4" name="Slide Number Placeholder 3"/>
          <p:cNvSpPr>
            <a:spLocks noGrp="1"/>
          </p:cNvSpPr>
          <p:nvPr>
            <p:ph type="sldNum" sz="quarter" idx="10"/>
          </p:nvPr>
        </p:nvSpPr>
        <p:spPr/>
        <p:txBody>
          <a:bodyPr/>
          <a:lstStyle/>
          <a:p>
            <a:fld id="{04DF5E24-4F2E-44C2-811C-1D95A883A1B4}" type="slidenum">
              <a:rPr lang="en-US" smtClean="0"/>
              <a:pPr/>
              <a:t>3</a:t>
            </a:fld>
            <a:endParaRPr lang="en-US" dirty="0"/>
          </a:p>
        </p:txBody>
      </p:sp>
    </p:spTree>
    <p:extLst>
      <p:ext uri="{BB962C8B-B14F-4D97-AF65-F5344CB8AC3E}">
        <p14:creationId xmlns:p14="http://schemas.microsoft.com/office/powerpoint/2010/main" val="700936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 Rotary Strategic Plan stresses the importance of club innovation and flexibility. Strong clubs implement new ideas to increase their vitality and meet members’ needs. </a:t>
            </a:r>
          </a:p>
          <a:p>
            <a:pPr eaLnBrk="1" hangingPunct="1"/>
            <a:endParaRPr lang="en-US" dirty="0" smtClean="0"/>
          </a:p>
          <a:p>
            <a:pPr eaLnBrk="1" hangingPunct="1"/>
            <a:r>
              <a:rPr lang="en-US" dirty="0" smtClean="0"/>
              <a:t>There are about 34,000 Rotary clubs worldwide. Each club’s culture and practices make it unique. Each club should embrace the qualities that make it stand out from other clubs while striving to appeal to its community as a whole.</a:t>
            </a:r>
          </a:p>
          <a:p>
            <a:pPr eaLnBrk="1" hangingPunct="1"/>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585858"/>
                </a:solidFill>
                <a:latin typeface="Georgia"/>
                <a:cs typeface="Georgia"/>
              </a:rPr>
              <a:t>The best practices on the following slides are suggestions that can be adjusted to fit your club and its strengths. </a:t>
            </a:r>
            <a:r>
              <a:rPr lang="en-US" dirty="0" smtClean="0"/>
              <a:t>Consider them as possibilities</a:t>
            </a:r>
            <a:r>
              <a:rPr lang="en-US" baseline="0" dirty="0" smtClean="0"/>
              <a:t> </a:t>
            </a:r>
            <a:r>
              <a:rPr lang="en-US" dirty="0" smtClean="0"/>
              <a:t>that your club can discuss and as opportunities to think of creative ways to improve in certain areas, if you </a:t>
            </a:r>
            <a:r>
              <a:rPr lang="en-US" baseline="0" dirty="0" smtClean="0"/>
              <a:t>need to</a:t>
            </a:r>
            <a:r>
              <a:rPr lang="en-US" dirty="0" smtClean="0"/>
              <a:t>.</a:t>
            </a:r>
            <a:r>
              <a:rPr lang="en-US" baseline="0" dirty="0" smtClean="0"/>
              <a:t> </a:t>
            </a:r>
            <a:r>
              <a:rPr lang="en-US" dirty="0" smtClean="0"/>
              <a:t>Encourage members to be open to new ideas, and be sure that any decisions have strong member support.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4DF5E24-4F2E-44C2-811C-1D95A883A1B4}" type="slidenum">
              <a:rPr lang="en-US" smtClean="0"/>
              <a:pPr/>
              <a:t>4</a:t>
            </a:fld>
            <a:endParaRPr lang="en-US" dirty="0"/>
          </a:p>
        </p:txBody>
      </p:sp>
    </p:spTree>
    <p:extLst>
      <p:ext uri="{BB962C8B-B14F-4D97-AF65-F5344CB8AC3E}">
        <p14:creationId xmlns:p14="http://schemas.microsoft.com/office/powerpoint/2010/main" val="3491055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Each club should have a strategic plan with a vision statement that describes</a:t>
            </a:r>
            <a:r>
              <a:rPr lang="en-US" baseline="0" dirty="0" smtClean="0"/>
              <a:t> </a:t>
            </a:r>
            <a:r>
              <a:rPr lang="en-US" dirty="0" smtClean="0"/>
              <a:t>where it wants to be in three to five years, as well as long-range goals to support that vision. All club members should have an opportunity to provide input on the plan to maximize innovative and diverse ideas.</a:t>
            </a:r>
          </a:p>
          <a:p>
            <a:pPr eaLnBrk="1" hangingPunct="1"/>
            <a:endParaRPr lang="en-US" dirty="0" smtClean="0"/>
          </a:p>
          <a:p>
            <a:pPr eaLnBrk="1" hangingPunct="1"/>
            <a:r>
              <a:rPr lang="en-US" dirty="0" smtClean="0"/>
              <a:t>Planning for the future keeps your club relevant to the community. It helps the club accomplish more significant projects over a longer period of time, with sustainable results. </a:t>
            </a:r>
          </a:p>
          <a:p>
            <a:pPr eaLnBrk="1" hangingPunct="1"/>
            <a:endParaRPr lang="en-US" dirty="0" smtClean="0"/>
          </a:p>
          <a:p>
            <a:pPr eaLnBrk="1" hangingPunct="1"/>
            <a:r>
              <a:rPr lang="en-US" b="1" dirty="0" smtClean="0"/>
              <a:t>Activities</a:t>
            </a:r>
            <a:endParaRPr lang="en-US" dirty="0" smtClean="0"/>
          </a:p>
          <a:p>
            <a:pPr eaLnBrk="1" hangingPunct="1"/>
            <a:r>
              <a:rPr lang="en-US" dirty="0" smtClean="0"/>
              <a:t>Ask participants the following questions:</a:t>
            </a:r>
          </a:p>
          <a:p>
            <a:pPr eaLnBrk="1" hangingPunct="1">
              <a:buFontTx/>
              <a:buChar char="•"/>
            </a:pPr>
            <a:r>
              <a:rPr lang="en-US" dirty="0" smtClean="0"/>
              <a:t> What vision do you have for your club?</a:t>
            </a:r>
          </a:p>
          <a:p>
            <a:pPr eaLnBrk="1" hangingPunct="1">
              <a:buFontTx/>
              <a:buChar char="•"/>
            </a:pPr>
            <a:r>
              <a:rPr lang="en-US" dirty="0" smtClean="0"/>
              <a:t> What is special about your club?</a:t>
            </a:r>
          </a:p>
          <a:p>
            <a:pPr eaLnBrk="1" hangingPunct="1">
              <a:buFontTx/>
              <a:buChar char="•"/>
            </a:pPr>
            <a:r>
              <a:rPr lang="en-US" dirty="0" smtClean="0"/>
              <a:t> What does your club do well?</a:t>
            </a:r>
          </a:p>
          <a:p>
            <a:pPr eaLnBrk="1" hangingPunct="1"/>
            <a:endParaRPr lang="en-US" dirty="0" smtClean="0"/>
          </a:p>
          <a:p>
            <a:pPr eaLnBrk="1" hangingPunct="1"/>
            <a:r>
              <a:rPr lang="en-US" dirty="0" smtClean="0"/>
              <a:t>Ask participants to think about what their vision for the club would be.</a:t>
            </a:r>
          </a:p>
          <a:p>
            <a:pPr eaLnBrk="1" hangingPunct="1"/>
            <a:endParaRPr lang="en-US" dirty="0" smtClean="0"/>
          </a:p>
          <a:p>
            <a:pPr eaLnBrk="1" hangingPunct="1"/>
            <a:r>
              <a:rPr lang="en-US" dirty="0" smtClean="0"/>
              <a:t>Give participants copies of the </a:t>
            </a:r>
            <a:r>
              <a:rPr lang="en-US" i="1" dirty="0" smtClean="0"/>
              <a:t>Strategic Planning Guide</a:t>
            </a:r>
            <a:r>
              <a:rPr lang="en-US" dirty="0" smtClean="0"/>
              <a:t> to help members understand the idea of strategic planning and begin thinking about their clubs’ strategic plans.</a:t>
            </a:r>
          </a:p>
          <a:p>
            <a:endParaRPr lang="en-US" dirty="0"/>
          </a:p>
        </p:txBody>
      </p:sp>
      <p:sp>
        <p:nvSpPr>
          <p:cNvPr id="4" name="Slide Number Placeholder 3"/>
          <p:cNvSpPr>
            <a:spLocks noGrp="1"/>
          </p:cNvSpPr>
          <p:nvPr>
            <p:ph type="sldNum" sz="quarter" idx="10"/>
          </p:nvPr>
        </p:nvSpPr>
        <p:spPr/>
        <p:txBody>
          <a:bodyPr/>
          <a:lstStyle/>
          <a:p>
            <a:fld id="{04DF5E24-4F2E-44C2-811C-1D95A883A1B4}" type="slidenum">
              <a:rPr lang="en-US" smtClean="0"/>
              <a:pPr/>
              <a:t>5</a:t>
            </a:fld>
            <a:endParaRPr lang="en-US" dirty="0"/>
          </a:p>
        </p:txBody>
      </p:sp>
    </p:spTree>
    <p:extLst>
      <p:ext uri="{BB962C8B-B14F-4D97-AF65-F5344CB8AC3E}">
        <p14:creationId xmlns:p14="http://schemas.microsoft.com/office/powerpoint/2010/main" val="2530428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A strategic plan provides a “big picture” view of the club’s future. But for a club to achieve its long-range goals, it needs to break them down into smaller annual goals that can be achieved in each of the years covered by the plan. </a:t>
            </a:r>
          </a:p>
          <a:p>
            <a:pPr eaLnBrk="1" hangingPunct="1"/>
            <a:endParaRPr lang="en-US" dirty="0" smtClean="0"/>
          </a:p>
          <a:p>
            <a:pPr eaLnBrk="1" hangingPunct="1"/>
            <a:r>
              <a:rPr lang="en-US" dirty="0" smtClean="0"/>
              <a:t>Rotary Club</a:t>
            </a:r>
            <a:r>
              <a:rPr lang="en-US" baseline="0" dirty="0" smtClean="0"/>
              <a:t> Central </a:t>
            </a:r>
            <a:r>
              <a:rPr lang="en-US" dirty="0" smtClean="0"/>
              <a:t>is a tool designed to help your club develop its annual goals. </a:t>
            </a:r>
          </a:p>
          <a:p>
            <a:pPr eaLnBrk="1" hangingPunct="1"/>
            <a:endParaRPr lang="en-US" dirty="0" smtClean="0"/>
          </a:p>
          <a:p>
            <a:pPr eaLnBrk="1" hangingPunct="1"/>
            <a:r>
              <a:rPr lang="en-US" dirty="0" smtClean="0"/>
              <a:t>Setting goals ensures that your club is always striving to improve rather than simply accepting current practices. </a:t>
            </a:r>
          </a:p>
          <a:p>
            <a:pPr eaLnBrk="1" hangingPunct="1"/>
            <a:endParaRPr lang="en-US" dirty="0" smtClean="0"/>
          </a:p>
          <a:p>
            <a:pPr eaLnBrk="1" hangingPunct="1"/>
            <a:r>
              <a:rPr lang="en-US" b="1" dirty="0" smtClean="0"/>
              <a:t>Activity </a:t>
            </a:r>
          </a:p>
          <a:p>
            <a:pPr eaLnBrk="1" hangingPunct="1"/>
            <a:r>
              <a:rPr lang="en-US" dirty="0" smtClean="0"/>
              <a:t>Ask participants the following questions:</a:t>
            </a:r>
          </a:p>
          <a:p>
            <a:pPr eaLnBrk="1" hangingPunct="1">
              <a:buFontTx/>
              <a:buChar char="•"/>
            </a:pPr>
            <a:r>
              <a:rPr lang="en-US" dirty="0" smtClean="0"/>
              <a:t> What are your club’s annual goals?</a:t>
            </a:r>
          </a:p>
          <a:p>
            <a:pPr eaLnBrk="1" hangingPunct="1">
              <a:buFontTx/>
              <a:buChar char="•"/>
            </a:pPr>
            <a:r>
              <a:rPr lang="en-US" dirty="0" smtClean="0"/>
              <a:t> How were these goals set?</a:t>
            </a:r>
          </a:p>
          <a:p>
            <a:pPr eaLnBrk="1" hangingPunct="1">
              <a:buFontTx/>
              <a:buChar char="•"/>
            </a:pPr>
            <a:r>
              <a:rPr lang="en-US" dirty="0" smtClean="0"/>
              <a:t> Who is responsible for entering the goals in Rotary</a:t>
            </a:r>
            <a:r>
              <a:rPr lang="en-US" baseline="0" dirty="0" smtClean="0"/>
              <a:t> Club Central?</a:t>
            </a:r>
            <a:endParaRPr lang="en-US" dirty="0" smtClean="0"/>
          </a:p>
          <a:p>
            <a:endParaRPr lang="en-US" dirty="0"/>
          </a:p>
        </p:txBody>
      </p:sp>
      <p:sp>
        <p:nvSpPr>
          <p:cNvPr id="4" name="Slide Number Placeholder 3"/>
          <p:cNvSpPr>
            <a:spLocks noGrp="1"/>
          </p:cNvSpPr>
          <p:nvPr>
            <p:ph type="sldNum" sz="quarter" idx="10"/>
          </p:nvPr>
        </p:nvSpPr>
        <p:spPr/>
        <p:txBody>
          <a:bodyPr/>
          <a:lstStyle/>
          <a:p>
            <a:fld id="{04DF5E24-4F2E-44C2-811C-1D95A883A1B4}" type="slidenum">
              <a:rPr lang="en-US" smtClean="0"/>
              <a:pPr/>
              <a:t>6</a:t>
            </a:fld>
            <a:endParaRPr lang="en-US" dirty="0"/>
          </a:p>
        </p:txBody>
      </p:sp>
    </p:spTree>
    <p:extLst>
      <p:ext uri="{BB962C8B-B14F-4D97-AF65-F5344CB8AC3E}">
        <p14:creationId xmlns:p14="http://schemas.microsoft.com/office/powerpoint/2010/main" val="3273296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It is important to keep club members involved in the planning process and informed of all of the club’s initiatives. Club assemblies are an</a:t>
            </a:r>
            <a:r>
              <a:rPr lang="en-US" baseline="0" dirty="0" smtClean="0"/>
              <a:t> effective </a:t>
            </a:r>
            <a:r>
              <a:rPr lang="en-US" dirty="0" smtClean="0"/>
              <a:t>way to communicate with all members. Consider holding an assembly devoted to assessing the effectiveness of current club practices or generating innovative ideas. This would give all members an opportunity to provide input and offer suggestions. Members will be more likely to support and participate in an effort that they have helped develop.</a:t>
            </a:r>
          </a:p>
          <a:p>
            <a:pPr eaLnBrk="1" hangingPunct="1"/>
            <a:endParaRPr lang="en-US" dirty="0" smtClean="0"/>
          </a:p>
          <a:p>
            <a:pPr eaLnBrk="1" hangingPunct="1"/>
            <a:r>
              <a:rPr lang="en-US" b="1" dirty="0" smtClean="0"/>
              <a:t>Activities</a:t>
            </a:r>
          </a:p>
          <a:p>
            <a:pPr eaLnBrk="1" hangingPunct="1"/>
            <a:r>
              <a:rPr lang="en-US" dirty="0" smtClean="0"/>
              <a:t>Ask participants the following questions:</a:t>
            </a:r>
          </a:p>
          <a:p>
            <a:pPr eaLnBrk="1" hangingPunct="1">
              <a:buFontTx/>
              <a:buChar char="•"/>
            </a:pPr>
            <a:r>
              <a:rPr lang="en-US" dirty="0" smtClean="0"/>
              <a:t> What else could club assemblies be used for?</a:t>
            </a:r>
          </a:p>
          <a:p>
            <a:pPr eaLnBrk="1" hangingPunct="1">
              <a:buFontTx/>
              <a:buChar char="•"/>
            </a:pPr>
            <a:r>
              <a:rPr lang="en-US" dirty="0" smtClean="0"/>
              <a:t> Have your club assemblies been effective?</a:t>
            </a:r>
          </a:p>
          <a:p>
            <a:pPr eaLnBrk="1" hangingPunct="1">
              <a:buFontTx/>
              <a:buChar char="•"/>
            </a:pPr>
            <a:endParaRPr lang="en-US" dirty="0" smtClean="0"/>
          </a:p>
          <a:p>
            <a:pPr eaLnBrk="1" hangingPunct="1"/>
            <a:r>
              <a:rPr lang="en-US" dirty="0" smtClean="0"/>
              <a:t>Have participants write down ideas they want the club to discuss at an assembly.</a:t>
            </a:r>
          </a:p>
          <a:p>
            <a:endParaRPr lang="en-US" dirty="0"/>
          </a:p>
        </p:txBody>
      </p:sp>
      <p:sp>
        <p:nvSpPr>
          <p:cNvPr id="4" name="Slide Number Placeholder 3"/>
          <p:cNvSpPr>
            <a:spLocks noGrp="1"/>
          </p:cNvSpPr>
          <p:nvPr>
            <p:ph type="sldNum" sz="quarter" idx="10"/>
          </p:nvPr>
        </p:nvSpPr>
        <p:spPr/>
        <p:txBody>
          <a:bodyPr/>
          <a:lstStyle/>
          <a:p>
            <a:fld id="{04DF5E24-4F2E-44C2-811C-1D95A883A1B4}" type="slidenum">
              <a:rPr lang="en-US" smtClean="0"/>
              <a:pPr/>
              <a:t>7</a:t>
            </a:fld>
            <a:endParaRPr lang="en-US" dirty="0"/>
          </a:p>
        </p:txBody>
      </p:sp>
    </p:spTree>
    <p:extLst>
      <p:ext uri="{BB962C8B-B14F-4D97-AF65-F5344CB8AC3E}">
        <p14:creationId xmlns:p14="http://schemas.microsoft.com/office/powerpoint/2010/main" val="3574064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Communicate club activities, news, and events on social media sites and club websites. Clubs can choose which methods to use, but they should keep the lines of communication open and establish a plan for sharing information.</a:t>
            </a:r>
          </a:p>
          <a:p>
            <a:pPr eaLnBrk="1" hangingPunct="1"/>
            <a:endParaRPr lang="en-US" dirty="0" smtClean="0"/>
          </a:p>
          <a:p>
            <a:pPr eaLnBrk="1" hangingPunct="1"/>
            <a:r>
              <a:rPr lang="en-US" dirty="0" smtClean="0"/>
              <a:t>Club members’ needs should be known and expressed to club leaders and, at times, to district leaders. Likewise, district initiatives should be communicated to club leaders and members. </a:t>
            </a:r>
          </a:p>
          <a:p>
            <a:pPr eaLnBrk="1" hangingPunct="1"/>
            <a:endParaRPr lang="en-US" dirty="0" smtClean="0"/>
          </a:p>
          <a:p>
            <a:pPr eaLnBrk="1" hangingPunct="1"/>
            <a:r>
              <a:rPr lang="en-US" dirty="0" smtClean="0"/>
              <a:t>Social media is growing in popularity and offers a great way to share information.</a:t>
            </a:r>
          </a:p>
          <a:p>
            <a:pPr eaLnBrk="1" hangingPunct="1"/>
            <a:endParaRPr lang="en-US" dirty="0" smtClean="0"/>
          </a:p>
          <a:p>
            <a:pPr eaLnBrk="1" hangingPunct="1"/>
            <a:r>
              <a:rPr lang="en-US" b="1" dirty="0" smtClean="0"/>
              <a:t>Activities</a:t>
            </a:r>
            <a:endParaRPr lang="en-US" dirty="0" smtClean="0"/>
          </a:p>
          <a:p>
            <a:pPr eaLnBrk="1" hangingPunct="1"/>
            <a:r>
              <a:rPr lang="en-US" dirty="0" smtClean="0"/>
              <a:t>Ask participants the following questions:</a:t>
            </a:r>
          </a:p>
          <a:p>
            <a:pPr eaLnBrk="1" hangingPunct="1">
              <a:buFontTx/>
              <a:buChar char="•"/>
            </a:pPr>
            <a:r>
              <a:rPr lang="en-US" dirty="0" smtClean="0"/>
              <a:t> Why do you visit your club and district websites? </a:t>
            </a:r>
          </a:p>
          <a:p>
            <a:pPr eaLnBrk="1" hangingPunct="1">
              <a:buFontTx/>
              <a:buChar char="•"/>
            </a:pPr>
            <a:r>
              <a:rPr lang="en-US" dirty="0" smtClean="0"/>
              <a:t> What would you like to see on your club and district websites?</a:t>
            </a:r>
          </a:p>
          <a:p>
            <a:pPr eaLnBrk="1" hangingPunct="1">
              <a:buFontTx/>
              <a:buChar char="•"/>
            </a:pPr>
            <a:endParaRPr lang="en-US" dirty="0" smtClean="0"/>
          </a:p>
          <a:p>
            <a:pPr eaLnBrk="1" hangingPunct="1"/>
            <a:r>
              <a:rPr lang="en-US" dirty="0" smtClean="0"/>
              <a:t>Pair members who are familiar with social media (for example, Facebook and LinkedIn) with a member who is not. Have them discuss the benefits of social media and the types of information shared through online social networks, as well as how to create an account.</a:t>
            </a:r>
          </a:p>
        </p:txBody>
      </p:sp>
      <p:sp>
        <p:nvSpPr>
          <p:cNvPr id="4" name="Slide Number Placeholder 3"/>
          <p:cNvSpPr>
            <a:spLocks noGrp="1"/>
          </p:cNvSpPr>
          <p:nvPr>
            <p:ph type="sldNum" sz="quarter" idx="10"/>
          </p:nvPr>
        </p:nvSpPr>
        <p:spPr/>
        <p:txBody>
          <a:bodyPr/>
          <a:lstStyle/>
          <a:p>
            <a:fld id="{04DF5E24-4F2E-44C2-811C-1D95A883A1B4}" type="slidenum">
              <a:rPr lang="en-US" smtClean="0"/>
              <a:pPr/>
              <a:t>8</a:t>
            </a:fld>
            <a:endParaRPr lang="en-US" dirty="0"/>
          </a:p>
        </p:txBody>
      </p:sp>
    </p:spTree>
    <p:extLst>
      <p:ext uri="{BB962C8B-B14F-4D97-AF65-F5344CB8AC3E}">
        <p14:creationId xmlns:p14="http://schemas.microsoft.com/office/powerpoint/2010/main" val="2678308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Rotary leadership changes annually, which can make it hard to carry out a long-range plan. To help ensure continuity, clubs should select leaders well in advance and involve them in planning so they have input on decisions that will affect their terms.</a:t>
            </a:r>
          </a:p>
          <a:p>
            <a:pPr eaLnBrk="1" hangingPunct="1"/>
            <a:endParaRPr lang="en-US" dirty="0" smtClean="0"/>
          </a:p>
          <a:p>
            <a:pPr eaLnBrk="1" hangingPunct="1"/>
            <a:r>
              <a:rPr lang="en-US" b="1" dirty="0" smtClean="0"/>
              <a:t>Activities</a:t>
            </a:r>
          </a:p>
          <a:p>
            <a:pPr eaLnBrk="1" hangingPunct="1"/>
            <a:r>
              <a:rPr lang="en-US" dirty="0" smtClean="0"/>
              <a:t>Ask participants the following questions:</a:t>
            </a:r>
          </a:p>
          <a:p>
            <a:pPr eaLnBrk="1" hangingPunct="1">
              <a:buFontTx/>
              <a:buChar char="•"/>
            </a:pPr>
            <a:r>
              <a:rPr lang="en-US" dirty="0" smtClean="0"/>
              <a:t> Who will your club leaders be in the next Rotary year? </a:t>
            </a:r>
          </a:p>
          <a:p>
            <a:pPr eaLnBrk="1" hangingPunct="1">
              <a:buFontTx/>
              <a:buChar char="•"/>
            </a:pPr>
            <a:r>
              <a:rPr lang="en-US" dirty="0" smtClean="0"/>
              <a:t> Current leaders: What helped you prepare for your term? What would have prepared you better? </a:t>
            </a:r>
          </a:p>
          <a:p>
            <a:pPr eaLnBrk="1" hangingPunct="1">
              <a:buFontTx/>
              <a:buChar char="•"/>
            </a:pPr>
            <a:r>
              <a:rPr lang="en-US" dirty="0" smtClean="0"/>
              <a:t> Does your club have a leadership track, a way to identify prospective</a:t>
            </a:r>
            <a:r>
              <a:rPr lang="en-US" baseline="0" dirty="0" smtClean="0"/>
              <a:t> leaders and develop their skills</a:t>
            </a:r>
            <a:r>
              <a:rPr lang="en-US" dirty="0" smtClean="0"/>
              <a:t>? If so, is it working? If not, would it help?</a:t>
            </a:r>
          </a:p>
          <a:p>
            <a:pPr eaLnBrk="1" hangingPunct="1">
              <a:buFontTx/>
              <a:buChar char="•"/>
            </a:pPr>
            <a:endParaRPr lang="en-US" dirty="0" smtClean="0"/>
          </a:p>
          <a:p>
            <a:pPr eaLnBrk="1" hangingPunct="1"/>
            <a:r>
              <a:rPr lang="en-US" dirty="0" smtClean="0"/>
              <a:t>Have teams brainstorm a list of projects or processes that would require leadership continuity in order to be carried out effectively.</a:t>
            </a:r>
          </a:p>
        </p:txBody>
      </p:sp>
      <p:sp>
        <p:nvSpPr>
          <p:cNvPr id="4" name="Slide Number Placeholder 3"/>
          <p:cNvSpPr>
            <a:spLocks noGrp="1"/>
          </p:cNvSpPr>
          <p:nvPr>
            <p:ph type="sldNum" sz="quarter" idx="10"/>
          </p:nvPr>
        </p:nvSpPr>
        <p:spPr/>
        <p:txBody>
          <a:bodyPr/>
          <a:lstStyle/>
          <a:p>
            <a:fld id="{04DF5E24-4F2E-44C2-811C-1D95A883A1B4}" type="slidenum">
              <a:rPr lang="en-US" smtClean="0"/>
              <a:pPr/>
              <a:t>9</a:t>
            </a:fld>
            <a:endParaRPr lang="en-US" dirty="0"/>
          </a:p>
        </p:txBody>
      </p:sp>
    </p:spTree>
    <p:extLst>
      <p:ext uri="{BB962C8B-B14F-4D97-AF65-F5344CB8AC3E}">
        <p14:creationId xmlns:p14="http://schemas.microsoft.com/office/powerpoint/2010/main" val="3143987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 Recommended Rotary Club Bylaws are meant to be adapted to your club. Your club’s bylaws should reflect your club’s current practices. </a:t>
            </a:r>
          </a:p>
          <a:p>
            <a:pPr eaLnBrk="1" hangingPunct="1"/>
            <a:endParaRPr lang="en-US" dirty="0" smtClean="0"/>
          </a:p>
          <a:p>
            <a:pPr eaLnBrk="1" hangingPunct="1"/>
            <a:r>
              <a:rPr lang="en-US" b="1" dirty="0" smtClean="0"/>
              <a:t>Activity</a:t>
            </a:r>
            <a:endParaRPr lang="en-US" dirty="0" smtClean="0"/>
          </a:p>
          <a:p>
            <a:pPr eaLnBrk="1" hangingPunct="1"/>
            <a:r>
              <a:rPr lang="en-US" dirty="0" smtClean="0"/>
              <a:t>Have all members write down one practice they would like the club to stop and one they would like the club to adopt.</a:t>
            </a:r>
          </a:p>
        </p:txBody>
      </p:sp>
      <p:sp>
        <p:nvSpPr>
          <p:cNvPr id="4" name="Slide Number Placeholder 3"/>
          <p:cNvSpPr>
            <a:spLocks noGrp="1"/>
          </p:cNvSpPr>
          <p:nvPr>
            <p:ph type="sldNum" sz="quarter" idx="10"/>
          </p:nvPr>
        </p:nvSpPr>
        <p:spPr/>
        <p:txBody>
          <a:bodyPr/>
          <a:lstStyle/>
          <a:p>
            <a:fld id="{04DF5E24-4F2E-44C2-811C-1D95A883A1B4}" type="slidenum">
              <a:rPr lang="en-US" smtClean="0"/>
              <a:pPr/>
              <a:t>10</a:t>
            </a:fld>
            <a:endParaRPr lang="en-US" dirty="0"/>
          </a:p>
        </p:txBody>
      </p:sp>
    </p:spTree>
    <p:extLst>
      <p:ext uri="{BB962C8B-B14F-4D97-AF65-F5344CB8AC3E}">
        <p14:creationId xmlns:p14="http://schemas.microsoft.com/office/powerpoint/2010/main" val="1174824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228022"/>
      </p:ext>
    </p:extLst>
  </p:cSld>
  <p:clrMapOvr>
    <a:masterClrMapping/>
  </p:clrMapOvr>
  <p:transitio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228022"/>
      </p:ext>
    </p:extLst>
  </p:cSld>
  <p:clrMapOvr>
    <a:masterClrMapping/>
  </p:clrMapOvr>
  <p:transition>
    <p:pull dir="d"/>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0622915"/>
      </p:ext>
    </p:extLst>
  </p:cSld>
  <p:clrMap bg1="lt1" tx1="dk1" bg2="lt2" tx2="dk2" accent1="accent1" accent2="accent2" accent3="accent3" accent4="accent4" accent5="accent5" accent6="accent6" hlink="hlink" folHlink="folHlink"/>
  <p:sldLayoutIdLst>
    <p:sldLayoutId id="2147483709" r:id="rId1"/>
  </p:sldLayoutIdLst>
  <p:transition>
    <p:pull dir="d"/>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4436161"/>
      </p:ext>
    </p:extLst>
  </p:cSld>
  <p:clrMap bg1="lt1" tx1="dk1" bg2="lt2" tx2="dk2" accent1="accent1" accent2="accent2" accent3="accent3" accent4="accent4" accent5="accent5" accent6="accent6" hlink="hlink" folHlink="folHlink"/>
  <p:sldLayoutIdLst>
    <p:sldLayoutId id="2147483686" r:id="rId1"/>
  </p:sldLayoutIdLst>
  <p:transition>
    <p:pull dir="d"/>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273598"/>
      </p:ext>
    </p:extLst>
  </p:cSld>
  <p:clrMap bg1="lt1" tx1="dk1" bg2="lt2" tx2="dk2" accent1="accent1" accent2="accent2" accent3="accent3" accent4="accent4" accent5="accent5" accent6="accent6" hlink="hlink" folHlink="folHlink"/>
  <p:transition>
    <p:pull dir="d"/>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585858"/>
          </a:solidFill>
          <a:latin typeface="+mn-lt"/>
          <a:ea typeface="+mn-ea"/>
          <a:cs typeface="+mn-cs"/>
        </a:defRPr>
      </a:lvl1pPr>
      <a:lvl2pPr marL="457200" indent="0" algn="l" defTabSz="457200" rtl="0" eaLnBrk="1" latinLnBrk="0" hangingPunct="1">
        <a:spcBef>
          <a:spcPct val="20000"/>
        </a:spcBef>
        <a:buFont typeface="Arial"/>
        <a:buNone/>
        <a:defRPr sz="2800" kern="1200">
          <a:solidFill>
            <a:srgbClr val="585858"/>
          </a:solidFill>
          <a:latin typeface="+mn-lt"/>
          <a:ea typeface="+mn-ea"/>
          <a:cs typeface="+mn-cs"/>
        </a:defRPr>
      </a:lvl2pPr>
      <a:lvl3pPr marL="914400" indent="0" algn="l" defTabSz="457200" rtl="0" eaLnBrk="1" latinLnBrk="0" hangingPunct="1">
        <a:spcBef>
          <a:spcPct val="20000"/>
        </a:spcBef>
        <a:buFont typeface="Arial"/>
        <a:buNone/>
        <a:defRPr sz="2400" kern="1200">
          <a:solidFill>
            <a:srgbClr val="585858"/>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585858"/>
          </a:solidFill>
          <a:latin typeface="+mn-lt"/>
          <a:ea typeface="+mn-ea"/>
          <a:cs typeface="+mn-cs"/>
        </a:defRPr>
      </a:lvl4pPr>
      <a:lvl5pPr marL="1828800" indent="0" algn="l" defTabSz="457200" rtl="0" eaLnBrk="1" latinLnBrk="0" hangingPunct="1">
        <a:spcBef>
          <a:spcPct val="20000"/>
        </a:spcBef>
        <a:buFont typeface="Arial"/>
        <a:buNone/>
        <a:defRPr sz="2000" kern="1200">
          <a:solidFill>
            <a:srgbClr val="58585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jpeg"/><Relationship Id="rId7"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0.jpeg"/><Relationship Id="rId4" Type="http://schemas.openxmlformats.org/officeDocument/2006/relationships/image" Target="../media/image7.jpeg"/><Relationship Id="rId9"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89108" y="795936"/>
            <a:ext cx="4972713" cy="1660777"/>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80000"/>
              </a:lnSpc>
            </a:pPr>
            <a:r>
              <a:rPr lang="en-US" sz="5400" b="1" spc="-150" dirty="0" smtClean="0">
                <a:solidFill>
                  <a:srgbClr val="FFFFFF"/>
                </a:solidFill>
                <a:latin typeface="Arial Narrow Bold"/>
                <a:cs typeface="Arial Narrow Bold"/>
              </a:rPr>
              <a:t>COMMUNITY SERVICES</a:t>
            </a:r>
            <a:endParaRPr lang="en-US" sz="5400" b="1" spc="-150" dirty="0">
              <a:solidFill>
                <a:srgbClr val="FFFFFF"/>
              </a:solidFill>
              <a:latin typeface="Arial Narrow Bold"/>
              <a:cs typeface="Arial Narrow Bold"/>
            </a:endParaRPr>
          </a:p>
        </p:txBody>
      </p:sp>
      <p:sp>
        <p:nvSpPr>
          <p:cNvPr id="6" name="Title 1"/>
          <p:cNvSpPr txBox="1">
            <a:spLocks/>
          </p:cNvSpPr>
          <p:nvPr/>
        </p:nvSpPr>
        <p:spPr>
          <a:xfrm>
            <a:off x="189108" y="2210936"/>
            <a:ext cx="8954892" cy="3739487"/>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pPr>
              <a:lnSpc>
                <a:spcPct val="90000"/>
              </a:lnSpc>
            </a:pPr>
            <a:endParaRPr lang="en-US" sz="3600" b="0" spc="0" dirty="0" smtClean="0">
              <a:solidFill>
                <a:srgbClr val="FFFFFF"/>
              </a:solidFill>
              <a:latin typeface="Arial"/>
              <a:cs typeface="Arial"/>
            </a:endParaRPr>
          </a:p>
          <a:p>
            <a:pPr>
              <a:lnSpc>
                <a:spcPct val="90000"/>
              </a:lnSpc>
            </a:pPr>
            <a:r>
              <a:rPr lang="en-US" sz="3600" b="0" spc="0" dirty="0" smtClean="0">
                <a:solidFill>
                  <a:srgbClr val="FFFFFF"/>
                </a:solidFill>
                <a:latin typeface="Arial"/>
                <a:cs typeface="Arial"/>
              </a:rPr>
              <a:t>MEDICAL SERVICES  III</a:t>
            </a:r>
          </a:p>
          <a:p>
            <a:pPr>
              <a:lnSpc>
                <a:spcPct val="90000"/>
              </a:lnSpc>
            </a:pPr>
            <a:endParaRPr lang="en-US" sz="3600" b="0" spc="0" dirty="0" smtClean="0">
              <a:solidFill>
                <a:srgbClr val="FFFFFF"/>
              </a:solidFill>
              <a:latin typeface="Arial"/>
              <a:cs typeface="Arial"/>
            </a:endParaRPr>
          </a:p>
          <a:p>
            <a:pPr>
              <a:lnSpc>
                <a:spcPct val="90000"/>
              </a:lnSpc>
            </a:pPr>
            <a:endParaRPr lang="en-US" sz="3600" b="0" spc="0" dirty="0" smtClean="0">
              <a:solidFill>
                <a:srgbClr val="FFFFFF"/>
              </a:solidFill>
              <a:latin typeface="Arial"/>
              <a:cs typeface="Arial"/>
            </a:endParaRPr>
          </a:p>
          <a:p>
            <a:pPr algn="ctr">
              <a:lnSpc>
                <a:spcPct val="90000"/>
              </a:lnSpc>
            </a:pPr>
            <a:r>
              <a:rPr lang="en-US" sz="2800" b="0" spc="0" dirty="0" smtClean="0">
                <a:solidFill>
                  <a:srgbClr val="FFFFFF"/>
                </a:solidFill>
                <a:latin typeface="Arial"/>
                <a:cs typeface="Arial"/>
              </a:rPr>
              <a:t>DTA (27</a:t>
            </a:r>
            <a:r>
              <a:rPr lang="en-US" sz="2800" b="0" spc="0" baseline="30000" dirty="0" smtClean="0">
                <a:solidFill>
                  <a:srgbClr val="FFFFFF"/>
                </a:solidFill>
                <a:latin typeface="Arial"/>
                <a:cs typeface="Arial"/>
              </a:rPr>
              <a:t>TH</a:t>
            </a:r>
            <a:r>
              <a:rPr lang="en-US" sz="2800" b="0" spc="0" dirty="0" smtClean="0">
                <a:solidFill>
                  <a:srgbClr val="FFFFFF"/>
                </a:solidFill>
                <a:latin typeface="Arial"/>
                <a:cs typeface="Arial"/>
              </a:rPr>
              <a:t> MARCH 2016)</a:t>
            </a:r>
          </a:p>
          <a:p>
            <a:pPr algn="ctr">
              <a:lnSpc>
                <a:spcPct val="90000"/>
              </a:lnSpc>
            </a:pPr>
            <a:r>
              <a:rPr lang="en-US" sz="2800" b="0" spc="0" dirty="0" smtClean="0">
                <a:solidFill>
                  <a:srgbClr val="FFFFFF"/>
                </a:solidFill>
                <a:latin typeface="Arial"/>
                <a:cs typeface="Arial"/>
              </a:rPr>
              <a:t>2016-2017</a:t>
            </a:r>
          </a:p>
          <a:p>
            <a:pPr algn="ctr">
              <a:lnSpc>
                <a:spcPct val="90000"/>
              </a:lnSpc>
            </a:pPr>
            <a:endParaRPr lang="en-US" sz="2800" b="0" spc="0" dirty="0" smtClean="0">
              <a:solidFill>
                <a:srgbClr val="FFFFFF"/>
              </a:solidFill>
              <a:latin typeface="Arial"/>
              <a:cs typeface="Arial"/>
            </a:endParaRPr>
          </a:p>
          <a:p>
            <a:pPr algn="ctr">
              <a:lnSpc>
                <a:spcPct val="90000"/>
              </a:lnSpc>
            </a:pPr>
            <a:r>
              <a:rPr lang="en-US" sz="2800" b="0" spc="0" dirty="0" smtClean="0">
                <a:solidFill>
                  <a:srgbClr val="FFFFFF"/>
                </a:solidFill>
                <a:latin typeface="Arial"/>
                <a:cs typeface="Arial"/>
              </a:rPr>
              <a:t>AVENUE CHAIR – RTN. RAMESH DASWANI</a:t>
            </a:r>
            <a:endParaRPr lang="en-US" sz="2800" b="0" spc="0" dirty="0" smtClean="0">
              <a:solidFill>
                <a:srgbClr val="FF0000"/>
              </a:solidFill>
              <a:latin typeface="Arial"/>
              <a:cs typeface="Arial"/>
            </a:endParaRPr>
          </a:p>
          <a:p>
            <a:pPr algn="ctr">
              <a:lnSpc>
                <a:spcPct val="90000"/>
              </a:lnSpc>
            </a:pPr>
            <a:endParaRPr lang="en-US" sz="2800" b="0" spc="0" dirty="0" smtClean="0">
              <a:solidFill>
                <a:srgbClr val="FFFFFF"/>
              </a:solidFill>
              <a:latin typeface="Arial"/>
              <a:cs typeface="Arial"/>
            </a:endParaRPr>
          </a:p>
          <a:p>
            <a:pPr algn="ctr">
              <a:lnSpc>
                <a:spcPct val="90000"/>
              </a:lnSpc>
            </a:pPr>
            <a:endParaRPr lang="en-US" sz="2800" b="0" spc="0" dirty="0">
              <a:solidFill>
                <a:srgbClr val="FFFFFF"/>
              </a:solidFill>
              <a:latin typeface="Arial"/>
              <a:cs typeface="Arial"/>
            </a:endParaRPr>
          </a:p>
        </p:txBody>
      </p:sp>
      <p:sp>
        <p:nvSpPr>
          <p:cNvPr id="4" name="TextBox 3"/>
          <p:cNvSpPr txBox="1"/>
          <p:nvPr/>
        </p:nvSpPr>
        <p:spPr>
          <a:xfrm>
            <a:off x="2033516" y="6318913"/>
            <a:ext cx="6332562" cy="369332"/>
          </a:xfrm>
          <a:prstGeom prst="rect">
            <a:avLst/>
          </a:prstGeom>
        </p:spPr>
        <p:txBody>
          <a:bodyPr wrap="square" rtlCol="0" anchor="t">
            <a:spAutoFit/>
          </a:bodyPr>
          <a:lstStyle/>
          <a:p>
            <a:pPr algn="ctr"/>
            <a:r>
              <a:rPr lang="en-US" b="1" i="0" dirty="0" smtClean="0">
                <a:solidFill>
                  <a:srgbClr val="FFC000"/>
                </a:solidFill>
                <a:latin typeface="Arial Narrow Bold"/>
                <a:cs typeface="Arial Narrow Bold"/>
              </a:rPr>
              <a:t>ROTARY INTERNATIONAL DISTRICT </a:t>
            </a:r>
            <a:r>
              <a:rPr lang="en-US" b="1" dirty="0" smtClean="0">
                <a:solidFill>
                  <a:srgbClr val="FFC000"/>
                </a:solidFill>
                <a:latin typeface="Arial Narrow Bold"/>
                <a:cs typeface="Arial Narrow Bold"/>
              </a:rPr>
              <a:t>3141</a:t>
            </a:r>
            <a:endParaRPr lang="en-US" b="1" i="0" dirty="0" smtClean="0">
              <a:solidFill>
                <a:srgbClr val="FFC000"/>
              </a:solidFill>
              <a:latin typeface="Arial Narrow Bold"/>
              <a:cs typeface="Arial Narrow Bold"/>
            </a:endParaRPr>
          </a:p>
        </p:txBody>
      </p:sp>
    </p:spTree>
    <p:extLst>
      <p:ext uri="{BB962C8B-B14F-4D97-AF65-F5344CB8AC3E}">
        <p14:creationId xmlns:p14="http://schemas.microsoft.com/office/powerpoint/2010/main" val="3853381378"/>
      </p:ext>
    </p:extLst>
  </p:cSld>
  <p:clrMapOvr>
    <a:masterClrMapping/>
  </p:clrMapOvr>
  <p:transition>
    <p:pull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716" y="341197"/>
            <a:ext cx="8598090" cy="646331"/>
          </a:xfrm>
          <a:prstGeom prst="rect">
            <a:avLst/>
          </a:prstGeom>
          <a:noFill/>
        </p:spPr>
        <p:txBody>
          <a:bodyPr wrap="square" rtlCol="0">
            <a:spAutoFit/>
          </a:bodyPr>
          <a:lstStyle/>
          <a:p>
            <a:r>
              <a:rPr lang="en-US" sz="3600" dirty="0" smtClean="0">
                <a:solidFill>
                  <a:schemeClr val="bg1"/>
                </a:solidFill>
              </a:rPr>
              <a:t>AIDS AWARENESS</a:t>
            </a:r>
            <a:endParaRPr lang="en-US" sz="3600" dirty="0">
              <a:solidFill>
                <a:schemeClr val="bg1"/>
              </a:solidFill>
            </a:endParaRPr>
          </a:p>
        </p:txBody>
      </p:sp>
      <p:sp>
        <p:nvSpPr>
          <p:cNvPr id="3" name="TextBox 2"/>
          <p:cNvSpPr txBox="1"/>
          <p:nvPr/>
        </p:nvSpPr>
        <p:spPr>
          <a:xfrm>
            <a:off x="204714" y="1746912"/>
            <a:ext cx="8120419" cy="2308324"/>
          </a:xfrm>
          <a:prstGeom prst="rect">
            <a:avLst/>
          </a:prstGeom>
          <a:noFill/>
        </p:spPr>
        <p:txBody>
          <a:bodyPr wrap="square" rtlCol="0">
            <a:spAutoFit/>
          </a:bodyPr>
          <a:lstStyle/>
          <a:p>
            <a:r>
              <a:rPr lang="en-US" sz="2400" b="1" i="1" dirty="0" smtClean="0"/>
              <a:t>India has the third largest HIV epidemic in the world. In 2013, HIV prevalence in India was an estimated 0.3%. This figure is small compared to most other middle-income countries but because of India's huge population (1.2 billion) this equates to 2.1 million people living with HIV. In the same year, an estimated 130,000 people died from AIDS-related illnesses.</a:t>
            </a:r>
          </a:p>
        </p:txBody>
      </p:sp>
      <p:pic>
        <p:nvPicPr>
          <p:cNvPr id="4" name="Picture 3" descr="aids awareness.jpg"/>
          <p:cNvPicPr>
            <a:picLocks noChangeAspect="1"/>
          </p:cNvPicPr>
          <p:nvPr/>
        </p:nvPicPr>
        <p:blipFill>
          <a:blip r:embed="rId3"/>
          <a:stretch>
            <a:fillRect/>
          </a:stretch>
        </p:blipFill>
        <p:spPr>
          <a:xfrm>
            <a:off x="6250676" y="4205364"/>
            <a:ext cx="2365540" cy="2257425"/>
          </a:xfrm>
          <a:prstGeom prst="rect">
            <a:avLst/>
          </a:prstGeom>
        </p:spPr>
      </p:pic>
    </p:spTree>
    <p:extLst>
      <p:ext uri="{BB962C8B-B14F-4D97-AF65-F5344CB8AC3E}">
        <p14:creationId xmlns:p14="http://schemas.microsoft.com/office/powerpoint/2010/main" val="3828031859"/>
      </p:ext>
    </p:extLst>
  </p:cSld>
  <p:clrMapOvr>
    <a:masterClrMapping/>
  </p:clrMapOvr>
  <p:transition>
    <p:pull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716" y="341197"/>
            <a:ext cx="8598090" cy="646331"/>
          </a:xfrm>
          <a:prstGeom prst="rect">
            <a:avLst/>
          </a:prstGeom>
          <a:noFill/>
        </p:spPr>
        <p:txBody>
          <a:bodyPr wrap="square" rtlCol="0">
            <a:spAutoFit/>
          </a:bodyPr>
          <a:lstStyle/>
          <a:p>
            <a:r>
              <a:rPr lang="en-US" sz="3600" dirty="0" smtClean="0">
                <a:solidFill>
                  <a:schemeClr val="bg1"/>
                </a:solidFill>
              </a:rPr>
              <a:t>EYE CARE</a:t>
            </a:r>
            <a:endParaRPr lang="en-US" sz="3600" dirty="0">
              <a:solidFill>
                <a:schemeClr val="bg1"/>
              </a:solidFill>
            </a:endParaRPr>
          </a:p>
        </p:txBody>
      </p:sp>
      <p:sp>
        <p:nvSpPr>
          <p:cNvPr id="3" name="TextBox 2"/>
          <p:cNvSpPr txBox="1"/>
          <p:nvPr/>
        </p:nvSpPr>
        <p:spPr>
          <a:xfrm>
            <a:off x="204714" y="1746912"/>
            <a:ext cx="8120419" cy="4524315"/>
          </a:xfrm>
          <a:prstGeom prst="rect">
            <a:avLst/>
          </a:prstGeom>
          <a:noFill/>
        </p:spPr>
        <p:txBody>
          <a:bodyPr wrap="square" rtlCol="0">
            <a:spAutoFit/>
          </a:bodyPr>
          <a:lstStyle/>
          <a:p>
            <a:pPr fontAlgn="base">
              <a:buFont typeface="Wingdings" pitchFamily="2" charset="2"/>
              <a:buChar char="Ø"/>
            </a:pPr>
            <a:r>
              <a:rPr lang="en-US" sz="2400" b="1" i="1" dirty="0" smtClean="0"/>
              <a:t> 15 million people in India are blind, which is 50% of world’s blind population.</a:t>
            </a:r>
          </a:p>
          <a:p>
            <a:pPr fontAlgn="base">
              <a:buFont typeface="Wingdings" pitchFamily="2" charset="2"/>
              <a:buChar char="Ø"/>
            </a:pPr>
            <a:r>
              <a:rPr lang="en-US" sz="2400" b="1" i="1" dirty="0" smtClean="0"/>
              <a:t> In India 285 million people have visual impairment, including 39 million individuals who are blind and an additional 246 million who have poor vision.  </a:t>
            </a:r>
          </a:p>
          <a:p>
            <a:pPr fontAlgn="base">
              <a:buFont typeface="Wingdings" pitchFamily="2" charset="2"/>
              <a:buChar char="Ø"/>
            </a:pPr>
            <a:r>
              <a:rPr lang="en-US" sz="2400" b="1" i="1" dirty="0" smtClean="0"/>
              <a:t> The causes of moderate and severe vision impairment worldwide are uncorrected near-sightedness, farsightedness and astigmatism.</a:t>
            </a:r>
          </a:p>
          <a:p>
            <a:pPr fontAlgn="base">
              <a:buFont typeface="Wingdings" pitchFamily="2" charset="2"/>
              <a:buChar char="Ø"/>
            </a:pPr>
            <a:r>
              <a:rPr lang="en-US" sz="2400" b="1" i="1" dirty="0" smtClean="0"/>
              <a:t> While the global statistics are alarming, India’s numbers are shocking with nearly half of all Indians in dire need of vision correction.</a:t>
            </a:r>
          </a:p>
          <a:p>
            <a:pPr fontAlgn="base"/>
            <a:endParaRPr lang="en-US" sz="2400" b="1" i="1" dirty="0" smtClean="0"/>
          </a:p>
        </p:txBody>
      </p:sp>
      <p:pic>
        <p:nvPicPr>
          <p:cNvPr id="4" name="Picture 3" descr="eye care.jpg"/>
          <p:cNvPicPr>
            <a:picLocks noChangeAspect="1"/>
          </p:cNvPicPr>
          <p:nvPr/>
        </p:nvPicPr>
        <p:blipFill>
          <a:blip r:embed="rId3"/>
          <a:stretch>
            <a:fillRect/>
          </a:stretch>
        </p:blipFill>
        <p:spPr>
          <a:xfrm>
            <a:off x="5936776" y="5431809"/>
            <a:ext cx="3207224" cy="1426191"/>
          </a:xfrm>
          <a:prstGeom prst="rect">
            <a:avLst/>
          </a:prstGeom>
        </p:spPr>
      </p:pic>
    </p:spTree>
    <p:extLst>
      <p:ext uri="{BB962C8B-B14F-4D97-AF65-F5344CB8AC3E}">
        <p14:creationId xmlns:p14="http://schemas.microsoft.com/office/powerpoint/2010/main" val="3910143271"/>
      </p:ext>
    </p:extLst>
  </p:cSld>
  <p:clrMapOvr>
    <a:masterClrMapping/>
  </p:clrMapOvr>
  <p:transition>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716" y="341197"/>
            <a:ext cx="8598090" cy="646331"/>
          </a:xfrm>
          <a:prstGeom prst="rect">
            <a:avLst/>
          </a:prstGeom>
          <a:noFill/>
        </p:spPr>
        <p:txBody>
          <a:bodyPr wrap="square" rtlCol="0">
            <a:spAutoFit/>
          </a:bodyPr>
          <a:lstStyle/>
          <a:p>
            <a:r>
              <a:rPr lang="en-US" sz="3600" dirty="0" smtClean="0">
                <a:solidFill>
                  <a:schemeClr val="bg1"/>
                </a:solidFill>
              </a:rPr>
              <a:t>DEAFNESS</a:t>
            </a:r>
            <a:endParaRPr lang="en-US" sz="3600" dirty="0">
              <a:solidFill>
                <a:schemeClr val="bg1"/>
              </a:solidFill>
            </a:endParaRPr>
          </a:p>
        </p:txBody>
      </p:sp>
      <p:sp>
        <p:nvSpPr>
          <p:cNvPr id="3" name="TextBox 2"/>
          <p:cNvSpPr txBox="1"/>
          <p:nvPr/>
        </p:nvSpPr>
        <p:spPr>
          <a:xfrm>
            <a:off x="204714" y="1746912"/>
            <a:ext cx="8120419" cy="3785652"/>
          </a:xfrm>
          <a:prstGeom prst="rect">
            <a:avLst/>
          </a:prstGeom>
          <a:noFill/>
        </p:spPr>
        <p:txBody>
          <a:bodyPr wrap="square" rtlCol="0">
            <a:spAutoFit/>
          </a:bodyPr>
          <a:lstStyle/>
          <a:p>
            <a:pPr fontAlgn="base"/>
            <a:r>
              <a:rPr lang="en-US" sz="2400" b="1" i="1" dirty="0" smtClean="0"/>
              <a:t>STATISTICS ABOUT HEARING LOSS</a:t>
            </a:r>
          </a:p>
          <a:p>
            <a:pPr fontAlgn="base"/>
            <a:endParaRPr lang="en-US" sz="2400" b="1" i="1" dirty="0" smtClean="0"/>
          </a:p>
          <a:p>
            <a:pPr fontAlgn="base">
              <a:buFont typeface="Wingdings" pitchFamily="2" charset="2"/>
              <a:buChar char="Ø"/>
            </a:pPr>
            <a:r>
              <a:rPr lang="en-US" sz="2400" b="1" i="1" dirty="0" smtClean="0"/>
              <a:t> Hearing loss is the third leading chronic disability following arthritis and hypertension</a:t>
            </a:r>
          </a:p>
          <a:p>
            <a:pPr fontAlgn="base">
              <a:buFont typeface="Wingdings" pitchFamily="2" charset="2"/>
              <a:buChar char="Ø"/>
            </a:pPr>
            <a:r>
              <a:rPr lang="en-US" sz="2400" b="1" i="1" dirty="0" smtClean="0"/>
              <a:t> 9 out of every 10 children who are born deaf are born to parents who can hear</a:t>
            </a:r>
          </a:p>
          <a:p>
            <a:pPr fontAlgn="base">
              <a:buFont typeface="Wingdings" pitchFamily="2" charset="2"/>
              <a:buChar char="Ø"/>
            </a:pPr>
            <a:r>
              <a:rPr lang="en-US" sz="2400" b="1" i="1" dirty="0" smtClean="0"/>
              <a:t>Profound hearing disability in India is about on million.</a:t>
            </a:r>
          </a:p>
          <a:p>
            <a:pPr fontAlgn="base">
              <a:buFont typeface="Wingdings" pitchFamily="2" charset="2"/>
              <a:buChar char="Ø"/>
            </a:pPr>
            <a:r>
              <a:rPr lang="en-US" sz="2400" b="1" i="1" dirty="0" smtClean="0"/>
              <a:t>102 million people with severe hearing disability</a:t>
            </a:r>
          </a:p>
          <a:p>
            <a:pPr fontAlgn="base">
              <a:buFont typeface="Wingdings" pitchFamily="2" charset="2"/>
              <a:buChar char="Ø"/>
            </a:pPr>
            <a:r>
              <a:rPr lang="en-US" sz="2400" b="1" i="1" dirty="0" smtClean="0"/>
              <a:t>09. million people with moderate hearing disability and 7.1 million people with very mild hearing disability  </a:t>
            </a:r>
          </a:p>
        </p:txBody>
      </p:sp>
      <p:pic>
        <p:nvPicPr>
          <p:cNvPr id="4" name="Picture 3" descr="deafness.jpg"/>
          <p:cNvPicPr>
            <a:picLocks noChangeAspect="1"/>
          </p:cNvPicPr>
          <p:nvPr/>
        </p:nvPicPr>
        <p:blipFill>
          <a:blip r:embed="rId3"/>
          <a:stretch>
            <a:fillRect/>
          </a:stretch>
        </p:blipFill>
        <p:spPr>
          <a:xfrm>
            <a:off x="6386378" y="5090615"/>
            <a:ext cx="2757622" cy="1767385"/>
          </a:xfrm>
          <a:prstGeom prst="rect">
            <a:avLst/>
          </a:prstGeom>
        </p:spPr>
      </p:pic>
    </p:spTree>
    <p:extLst>
      <p:ext uri="{BB962C8B-B14F-4D97-AF65-F5344CB8AC3E}">
        <p14:creationId xmlns:p14="http://schemas.microsoft.com/office/powerpoint/2010/main" val="4162595676"/>
      </p:ext>
    </p:extLst>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ver-Kidney.jpg"/>
          <p:cNvPicPr>
            <a:picLocks noChangeAspect="1"/>
          </p:cNvPicPr>
          <p:nvPr/>
        </p:nvPicPr>
        <p:blipFill>
          <a:blip r:embed="rId3"/>
          <a:stretch>
            <a:fillRect/>
          </a:stretch>
        </p:blipFill>
        <p:spPr>
          <a:xfrm>
            <a:off x="6018663" y="4885899"/>
            <a:ext cx="2866030" cy="1808324"/>
          </a:xfrm>
          <a:prstGeom prst="rect">
            <a:avLst/>
          </a:prstGeom>
        </p:spPr>
      </p:pic>
      <p:sp>
        <p:nvSpPr>
          <p:cNvPr id="3" name="TextBox 2"/>
          <p:cNvSpPr txBox="1"/>
          <p:nvPr/>
        </p:nvSpPr>
        <p:spPr>
          <a:xfrm>
            <a:off x="204716" y="341197"/>
            <a:ext cx="8598090" cy="646331"/>
          </a:xfrm>
          <a:prstGeom prst="rect">
            <a:avLst/>
          </a:prstGeom>
          <a:noFill/>
        </p:spPr>
        <p:txBody>
          <a:bodyPr wrap="square" rtlCol="0">
            <a:spAutoFit/>
          </a:bodyPr>
          <a:lstStyle/>
          <a:p>
            <a:r>
              <a:rPr lang="en-US" sz="3600" dirty="0" smtClean="0">
                <a:solidFill>
                  <a:schemeClr val="bg1"/>
                </a:solidFill>
              </a:rPr>
              <a:t>KIDNEY AND LIVER CARE</a:t>
            </a:r>
            <a:endParaRPr lang="en-US" sz="3600" dirty="0">
              <a:solidFill>
                <a:schemeClr val="bg1"/>
              </a:solidFill>
            </a:endParaRPr>
          </a:p>
        </p:txBody>
      </p:sp>
      <p:sp>
        <p:nvSpPr>
          <p:cNvPr id="5" name="TextBox 4"/>
          <p:cNvSpPr txBox="1"/>
          <p:nvPr/>
        </p:nvSpPr>
        <p:spPr>
          <a:xfrm>
            <a:off x="204714" y="1787856"/>
            <a:ext cx="8256898" cy="3539430"/>
          </a:xfrm>
          <a:prstGeom prst="rect">
            <a:avLst/>
          </a:prstGeom>
          <a:noFill/>
        </p:spPr>
        <p:txBody>
          <a:bodyPr wrap="square" rtlCol="0">
            <a:spAutoFit/>
          </a:bodyPr>
          <a:lstStyle/>
          <a:p>
            <a:pPr fontAlgn="base">
              <a:buFont typeface="Wingdings" pitchFamily="2" charset="2"/>
              <a:buChar char="Ø"/>
            </a:pPr>
            <a:r>
              <a:rPr lang="en-US" sz="2800" b="1" i="1" dirty="0" smtClean="0"/>
              <a:t> Number of adults with diagnosed kidney disease: 4.5 million</a:t>
            </a:r>
          </a:p>
          <a:p>
            <a:pPr fontAlgn="base">
              <a:buFont typeface="Wingdings" pitchFamily="2" charset="2"/>
              <a:buChar char="Ø"/>
            </a:pPr>
            <a:r>
              <a:rPr lang="en-US" sz="2800" b="1" i="1" dirty="0" smtClean="0"/>
              <a:t> Percent of adults with diagnosed kidney disease: 1.9%</a:t>
            </a:r>
          </a:p>
          <a:p>
            <a:pPr fontAlgn="base">
              <a:buFont typeface="Wingdings" pitchFamily="2" charset="2"/>
              <a:buChar char="Ø"/>
            </a:pPr>
            <a:r>
              <a:rPr lang="en-US" sz="2800" b="1" i="1" dirty="0" smtClean="0"/>
              <a:t> Number of deaths from nephritis, </a:t>
            </a:r>
            <a:r>
              <a:rPr lang="en-US" sz="2800" b="1" i="1" dirty="0" err="1" smtClean="0"/>
              <a:t>nephrotic</a:t>
            </a:r>
            <a:r>
              <a:rPr lang="en-US" sz="2800" b="1" i="1" dirty="0" smtClean="0"/>
              <a:t> syndrome, and </a:t>
            </a:r>
            <a:r>
              <a:rPr lang="en-US" sz="2800" b="1" i="1" dirty="0" err="1" smtClean="0"/>
              <a:t>nephrosis</a:t>
            </a:r>
            <a:r>
              <a:rPr lang="en-US" sz="2800" b="1" i="1" dirty="0" smtClean="0"/>
              <a:t>: 47,112</a:t>
            </a:r>
          </a:p>
          <a:p>
            <a:pPr fontAlgn="base">
              <a:buFont typeface="Wingdings" pitchFamily="2" charset="2"/>
              <a:buChar char="Ø"/>
            </a:pPr>
            <a:r>
              <a:rPr lang="en-US" sz="2800" b="1" i="1" dirty="0" smtClean="0"/>
              <a:t> Deaths per 100,000 population: 14.9</a:t>
            </a:r>
          </a:p>
          <a:p>
            <a:pPr fontAlgn="base">
              <a:buFont typeface="Wingdings" pitchFamily="2" charset="2"/>
              <a:buChar char="Ø"/>
            </a:pPr>
            <a:r>
              <a:rPr lang="en-US" sz="2800" b="1" i="1" dirty="0" smtClean="0"/>
              <a:t> Cause of death rank: 9</a:t>
            </a:r>
          </a:p>
        </p:txBody>
      </p:sp>
    </p:spTree>
    <p:extLst>
      <p:ext uri="{BB962C8B-B14F-4D97-AF65-F5344CB8AC3E}">
        <p14:creationId xmlns:p14="http://schemas.microsoft.com/office/powerpoint/2010/main" val="543856117"/>
      </p:ext>
    </p:extLst>
  </p:cSld>
  <p:clrMapOvr>
    <a:masterClrMapping/>
  </p:clrMapOvr>
  <p:transition>
    <p:pull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716" y="54589"/>
            <a:ext cx="8598090" cy="1200329"/>
          </a:xfrm>
          <a:prstGeom prst="rect">
            <a:avLst/>
          </a:prstGeom>
          <a:noFill/>
        </p:spPr>
        <p:txBody>
          <a:bodyPr wrap="square" rtlCol="0">
            <a:spAutoFit/>
          </a:bodyPr>
          <a:lstStyle/>
          <a:p>
            <a:r>
              <a:rPr lang="en-US" sz="3600" dirty="0" smtClean="0">
                <a:solidFill>
                  <a:schemeClr val="bg1"/>
                </a:solidFill>
              </a:rPr>
              <a:t>ACTION PLAN OF THE DISTRICT AVENUE MEDICAL III SERVICES</a:t>
            </a:r>
            <a:endParaRPr lang="en-US" sz="3600" dirty="0">
              <a:solidFill>
                <a:schemeClr val="bg1"/>
              </a:solidFill>
            </a:endParaRPr>
          </a:p>
        </p:txBody>
      </p:sp>
      <p:sp>
        <p:nvSpPr>
          <p:cNvPr id="3" name="TextBox 2"/>
          <p:cNvSpPr txBox="1"/>
          <p:nvPr/>
        </p:nvSpPr>
        <p:spPr>
          <a:xfrm>
            <a:off x="423081" y="1419357"/>
            <a:ext cx="8188656" cy="4524315"/>
          </a:xfrm>
          <a:prstGeom prst="rect">
            <a:avLst/>
          </a:prstGeom>
          <a:noFill/>
        </p:spPr>
        <p:txBody>
          <a:bodyPr wrap="square" rtlCol="0">
            <a:spAutoFit/>
          </a:bodyPr>
          <a:lstStyle/>
          <a:p>
            <a:pPr marL="342900" indent="-342900">
              <a:buFont typeface="+mj-lt"/>
              <a:buAutoNum type="arabicPeriod"/>
            </a:pPr>
            <a:r>
              <a:rPr lang="en-US" sz="2400" b="1" i="1" dirty="0" smtClean="0">
                <a:latin typeface="Century Gothic" pitchFamily="34" charset="0"/>
              </a:rPr>
              <a:t>WE WOULD ORGANIZE MULTIPLE HEALTH CAMPS IN URBAN SLUMS, SCHOOLS AND VARIOUS PUBLIC UTLITYS </a:t>
            </a:r>
            <a:r>
              <a:rPr lang="en-US" sz="2400" b="1" i="1" dirty="0" smtClean="0">
                <a:latin typeface="Century Gothic" pitchFamily="34" charset="0"/>
              </a:rPr>
              <a:t>SPACES </a:t>
            </a:r>
            <a:r>
              <a:rPr lang="en-US" sz="2400" b="1" i="1" dirty="0" smtClean="0">
                <a:latin typeface="Century Gothic" pitchFamily="34" charset="0"/>
              </a:rPr>
              <a:t>SUCH AS RAILWAY STATIONS AND PARKS.</a:t>
            </a:r>
          </a:p>
          <a:p>
            <a:pPr marL="342900" indent="-342900">
              <a:buFont typeface="+mj-lt"/>
              <a:buAutoNum type="arabicPeriod"/>
            </a:pPr>
            <a:r>
              <a:rPr lang="en-US" sz="2400" b="1" i="1" dirty="0" smtClean="0">
                <a:latin typeface="Century Gothic" pitchFamily="34" charset="0"/>
              </a:rPr>
              <a:t>SEMINARS AND AWARENES PANEL DISCUSSIONS ON EACH OF THE TOPICS:</a:t>
            </a:r>
          </a:p>
          <a:p>
            <a:pPr marL="1714500" lvl="3" indent="-342900">
              <a:buFont typeface="Wingdings" pitchFamily="2" charset="2"/>
              <a:buChar char="Ø"/>
            </a:pPr>
            <a:r>
              <a:rPr lang="en-US" sz="2400" b="1" i="1" dirty="0" smtClean="0">
                <a:latin typeface="Century Gothic" pitchFamily="34" charset="0"/>
              </a:rPr>
              <a:t>EYE CARE</a:t>
            </a:r>
          </a:p>
          <a:p>
            <a:pPr marL="1714500" lvl="3" indent="-342900">
              <a:buFont typeface="Wingdings" pitchFamily="2" charset="2"/>
              <a:buChar char="Ø"/>
            </a:pPr>
            <a:r>
              <a:rPr lang="en-US" sz="2400" b="1" i="1" dirty="0" smtClean="0">
                <a:latin typeface="Century Gothic" pitchFamily="34" charset="0"/>
              </a:rPr>
              <a:t>CANCER AWARENESS</a:t>
            </a:r>
          </a:p>
          <a:p>
            <a:pPr marL="1714500" lvl="3" indent="-342900">
              <a:buFont typeface="Wingdings" pitchFamily="2" charset="2"/>
              <a:buChar char="Ø"/>
            </a:pPr>
            <a:r>
              <a:rPr lang="en-US" sz="2400" b="1" i="1" dirty="0" smtClean="0">
                <a:latin typeface="Century Gothic" pitchFamily="34" charset="0"/>
              </a:rPr>
              <a:t>DEAFNESS</a:t>
            </a:r>
          </a:p>
          <a:p>
            <a:pPr marL="1714500" lvl="3" indent="-342900">
              <a:buFont typeface="Wingdings" pitchFamily="2" charset="2"/>
              <a:buChar char="Ø"/>
            </a:pPr>
            <a:r>
              <a:rPr lang="en-US" sz="2400" b="1" i="1" dirty="0" smtClean="0">
                <a:latin typeface="Century Gothic" pitchFamily="34" charset="0"/>
              </a:rPr>
              <a:t>KIDNEY AND LIVER</a:t>
            </a:r>
          </a:p>
          <a:p>
            <a:pPr marL="1714500" lvl="3" indent="-342900">
              <a:buFont typeface="Wingdings" pitchFamily="2" charset="2"/>
              <a:buChar char="Ø"/>
            </a:pPr>
            <a:r>
              <a:rPr lang="en-US" sz="2400" b="1" i="1" dirty="0" smtClean="0">
                <a:latin typeface="Century Gothic" pitchFamily="34" charset="0"/>
              </a:rPr>
              <a:t>AIDS AWARENESS</a:t>
            </a:r>
          </a:p>
          <a:p>
            <a:pPr marL="1714500" lvl="3" indent="-342900">
              <a:buFont typeface="Wingdings" pitchFamily="2" charset="2"/>
              <a:buChar char="Ø"/>
            </a:pPr>
            <a:r>
              <a:rPr lang="en-US" sz="2400" b="1" i="1" dirty="0" smtClean="0">
                <a:latin typeface="Century Gothic" pitchFamily="34" charset="0"/>
              </a:rPr>
              <a:t>STROKE PREVENTION.</a:t>
            </a:r>
          </a:p>
        </p:txBody>
      </p:sp>
      <p:sp>
        <p:nvSpPr>
          <p:cNvPr id="4" name="TextBox 3"/>
          <p:cNvSpPr txBox="1"/>
          <p:nvPr/>
        </p:nvSpPr>
        <p:spPr>
          <a:xfrm>
            <a:off x="1842448" y="6005018"/>
            <a:ext cx="7301552" cy="430887"/>
          </a:xfrm>
          <a:prstGeom prst="rect">
            <a:avLst/>
          </a:prstGeom>
          <a:noFill/>
        </p:spPr>
        <p:txBody>
          <a:bodyPr wrap="square" rtlCol="0">
            <a:spAutoFit/>
          </a:bodyPr>
          <a:lstStyle/>
          <a:p>
            <a:r>
              <a:rPr lang="en-US" sz="2200" b="1" i="1" dirty="0" smtClean="0">
                <a:solidFill>
                  <a:srgbClr val="FF0000"/>
                </a:solidFill>
                <a:latin typeface="Monotype Corsiva" pitchFamily="66" charset="0"/>
              </a:rPr>
              <a:t>For further details you may contact the co-chair or chair of the avenue</a:t>
            </a:r>
            <a:endParaRPr lang="en-US" sz="2200" b="1" i="1" dirty="0">
              <a:solidFill>
                <a:srgbClr val="FF0000"/>
              </a:solidFill>
              <a:latin typeface="Monotype Corsiva" pitchFamily="66" charset="0"/>
            </a:endParaRPr>
          </a:p>
        </p:txBody>
      </p:sp>
    </p:spTree>
    <p:extLst>
      <p:ext uri="{BB962C8B-B14F-4D97-AF65-F5344CB8AC3E}">
        <p14:creationId xmlns:p14="http://schemas.microsoft.com/office/powerpoint/2010/main" val="2344370984"/>
      </p:ext>
    </p:extLst>
  </p:cSld>
  <p:clrMapOvr>
    <a:masterClrMapping/>
  </p:clrMapOvr>
  <p:transition>
    <p:pull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081" y="1883388"/>
            <a:ext cx="8188656" cy="2677656"/>
          </a:xfrm>
          <a:prstGeom prst="rect">
            <a:avLst/>
          </a:prstGeom>
          <a:noFill/>
        </p:spPr>
        <p:txBody>
          <a:bodyPr wrap="square" rtlCol="0">
            <a:spAutoFit/>
          </a:bodyPr>
          <a:lstStyle/>
          <a:p>
            <a:pPr marL="514350" indent="-514350">
              <a:buAutoNum type="arabicPeriod" startAt="3"/>
            </a:pPr>
            <a:r>
              <a:rPr lang="en-US" sz="2800" b="1" i="1" dirty="0" smtClean="0">
                <a:latin typeface="Century Gothic" pitchFamily="34" charset="0"/>
              </a:rPr>
              <a:t>ALL ROTARY CLUBS WOULD PARTICIAPTE AND ORGANIZE THE SAME.</a:t>
            </a:r>
          </a:p>
          <a:p>
            <a:pPr marL="514350" indent="-514350"/>
            <a:endParaRPr lang="en-US" sz="2800" b="1" i="1" dirty="0" smtClean="0">
              <a:latin typeface="Century Gothic" pitchFamily="34" charset="0"/>
            </a:endParaRPr>
          </a:p>
          <a:p>
            <a:pPr marL="342900" indent="-342900"/>
            <a:r>
              <a:rPr lang="en-US" sz="2800" b="1" i="1" dirty="0" smtClean="0">
                <a:latin typeface="Century Gothic" pitchFamily="34" charset="0"/>
              </a:rPr>
              <a:t>4.	WE WOULD DO AND SUPPORT A LARGE GLOBAL GRANT PROJECT IN THE FIELD OF HEALTHCARE.</a:t>
            </a:r>
            <a:endParaRPr lang="en-US" sz="2800" b="1" i="1" dirty="0">
              <a:latin typeface="Century Gothic" pitchFamily="34" charset="0"/>
            </a:endParaRPr>
          </a:p>
        </p:txBody>
      </p:sp>
      <p:sp>
        <p:nvSpPr>
          <p:cNvPr id="3" name="TextBox 2"/>
          <p:cNvSpPr txBox="1"/>
          <p:nvPr/>
        </p:nvSpPr>
        <p:spPr>
          <a:xfrm>
            <a:off x="204716" y="54589"/>
            <a:ext cx="8598090" cy="1200329"/>
          </a:xfrm>
          <a:prstGeom prst="rect">
            <a:avLst/>
          </a:prstGeom>
          <a:noFill/>
        </p:spPr>
        <p:txBody>
          <a:bodyPr wrap="square" rtlCol="0">
            <a:spAutoFit/>
          </a:bodyPr>
          <a:lstStyle/>
          <a:p>
            <a:r>
              <a:rPr lang="en-US" sz="3600" dirty="0" smtClean="0">
                <a:solidFill>
                  <a:schemeClr val="bg1"/>
                </a:solidFill>
              </a:rPr>
              <a:t>ACTION PLAN OF THE DISTRICT AVENUE MEDICAL III SERVICES</a:t>
            </a:r>
            <a:endParaRPr lang="en-US" sz="3600" dirty="0">
              <a:solidFill>
                <a:schemeClr val="bg1"/>
              </a:solidFill>
            </a:endParaRPr>
          </a:p>
        </p:txBody>
      </p:sp>
      <p:sp>
        <p:nvSpPr>
          <p:cNvPr id="4" name="TextBox 3"/>
          <p:cNvSpPr txBox="1"/>
          <p:nvPr/>
        </p:nvSpPr>
        <p:spPr>
          <a:xfrm>
            <a:off x="1842448" y="6005018"/>
            <a:ext cx="7301552" cy="430887"/>
          </a:xfrm>
          <a:prstGeom prst="rect">
            <a:avLst/>
          </a:prstGeom>
          <a:noFill/>
        </p:spPr>
        <p:txBody>
          <a:bodyPr wrap="square" rtlCol="0">
            <a:spAutoFit/>
          </a:bodyPr>
          <a:lstStyle/>
          <a:p>
            <a:r>
              <a:rPr lang="en-US" sz="2200" b="1" i="1" dirty="0" smtClean="0">
                <a:solidFill>
                  <a:srgbClr val="FF0000"/>
                </a:solidFill>
                <a:latin typeface="Monotype Corsiva" pitchFamily="66" charset="0"/>
              </a:rPr>
              <a:t>For further details you may contact the co-chair or chair of the avenue</a:t>
            </a:r>
            <a:endParaRPr lang="en-US" sz="2200" b="1" i="1" dirty="0">
              <a:solidFill>
                <a:srgbClr val="FF0000"/>
              </a:solidFill>
              <a:latin typeface="Monotype Corsiva" pitchFamily="66" charset="0"/>
            </a:endParaRPr>
          </a:p>
        </p:txBody>
      </p:sp>
    </p:spTree>
  </p:cSld>
  <p:clrMapOvr>
    <a:masterClrMapping/>
  </p:clrMapOvr>
  <p:transition>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ids awareness.jpg"/>
          <p:cNvPicPr>
            <a:picLocks noChangeAspect="1"/>
          </p:cNvPicPr>
          <p:nvPr/>
        </p:nvPicPr>
        <p:blipFill>
          <a:blip r:embed="rId3"/>
          <a:stretch>
            <a:fillRect/>
          </a:stretch>
        </p:blipFill>
        <p:spPr>
          <a:xfrm>
            <a:off x="0" y="368491"/>
            <a:ext cx="2934270" cy="17438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cancer awareness.jpg"/>
          <p:cNvPicPr>
            <a:picLocks noChangeAspect="1"/>
          </p:cNvPicPr>
          <p:nvPr/>
        </p:nvPicPr>
        <p:blipFill>
          <a:blip r:embed="rId4"/>
          <a:stretch>
            <a:fillRect/>
          </a:stretch>
        </p:blipFill>
        <p:spPr>
          <a:xfrm>
            <a:off x="3029805" y="368491"/>
            <a:ext cx="3125333" cy="17332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deafness.jpg"/>
          <p:cNvPicPr>
            <a:picLocks noChangeAspect="1"/>
          </p:cNvPicPr>
          <p:nvPr/>
        </p:nvPicPr>
        <p:blipFill>
          <a:blip r:embed="rId5"/>
          <a:stretch>
            <a:fillRect/>
          </a:stretch>
        </p:blipFill>
        <p:spPr>
          <a:xfrm>
            <a:off x="6223378" y="368491"/>
            <a:ext cx="2866033" cy="17332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12534562-Note-with-the-words-Thank-You-pinned-to-board-Stock-Photo-thank-thanks.jpg"/>
          <p:cNvPicPr>
            <a:picLocks noChangeAspect="1"/>
          </p:cNvPicPr>
          <p:nvPr/>
        </p:nvPicPr>
        <p:blipFill>
          <a:blip r:embed="rId6"/>
          <a:stretch>
            <a:fillRect/>
          </a:stretch>
        </p:blipFill>
        <p:spPr>
          <a:xfrm>
            <a:off x="5061047" y="2675659"/>
            <a:ext cx="1285164" cy="1102966"/>
          </a:xfrm>
          <a:prstGeom prst="rect">
            <a:avLst/>
          </a:prstGeom>
        </p:spPr>
      </p:pic>
      <p:sp>
        <p:nvSpPr>
          <p:cNvPr id="8" name="TextBox 7"/>
          <p:cNvSpPr txBox="1"/>
          <p:nvPr/>
        </p:nvSpPr>
        <p:spPr>
          <a:xfrm>
            <a:off x="668740" y="2879669"/>
            <a:ext cx="6373511" cy="830997"/>
          </a:xfrm>
          <a:prstGeom prst="rect">
            <a:avLst/>
          </a:prstGeom>
          <a:noFill/>
        </p:spPr>
        <p:txBody>
          <a:bodyPr wrap="square" rtlCol="0">
            <a:spAutoFit/>
          </a:bodyPr>
          <a:lstStyle/>
          <a:p>
            <a:pPr algn="ctr"/>
            <a:r>
              <a:rPr lang="en-US" sz="4800" b="1" i="1" dirty="0" smtClean="0">
                <a:solidFill>
                  <a:srgbClr val="002060"/>
                </a:solidFill>
                <a:latin typeface="Monotype Corsiva" pitchFamily="66" charset="0"/>
              </a:rPr>
              <a:t>Thank you </a:t>
            </a:r>
            <a:endParaRPr lang="en-US" sz="4800" b="1" i="1" dirty="0">
              <a:solidFill>
                <a:srgbClr val="002060"/>
              </a:solidFill>
              <a:latin typeface="Monotype Corsiva" pitchFamily="66" charset="0"/>
            </a:endParaRPr>
          </a:p>
        </p:txBody>
      </p:sp>
      <p:sp>
        <p:nvSpPr>
          <p:cNvPr id="12" name="Title 1"/>
          <p:cNvSpPr txBox="1">
            <a:spLocks/>
          </p:cNvSpPr>
          <p:nvPr/>
        </p:nvSpPr>
        <p:spPr>
          <a:xfrm>
            <a:off x="2272" y="5955270"/>
            <a:ext cx="9144000" cy="902729"/>
          </a:xfrm>
          <a:prstGeom prst="rect">
            <a:avLst/>
          </a:prstGeom>
          <a:solidFill>
            <a:srgbClr val="0B479F"/>
          </a:solidFill>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endParaRPr lang="en-US" sz="3600" b="0" dirty="0" smtClean="0">
              <a:solidFill>
                <a:schemeClr val="bg1"/>
              </a:solidFill>
            </a:endParaRPr>
          </a:p>
          <a:p>
            <a:endParaRPr lang="en-US" sz="3600" b="0" dirty="0" smtClean="0">
              <a:solidFill>
                <a:schemeClr val="bg1"/>
              </a:solidFill>
            </a:endParaRPr>
          </a:p>
        </p:txBody>
      </p:sp>
      <p:pic>
        <p:nvPicPr>
          <p:cNvPr id="13" name="Picture 12" descr="eye care.jpg"/>
          <p:cNvPicPr>
            <a:picLocks noChangeAspect="1"/>
          </p:cNvPicPr>
          <p:nvPr/>
        </p:nvPicPr>
        <p:blipFill>
          <a:blip r:embed="rId7"/>
          <a:stretch>
            <a:fillRect/>
          </a:stretch>
        </p:blipFill>
        <p:spPr>
          <a:xfrm>
            <a:off x="0" y="4517405"/>
            <a:ext cx="2934270" cy="19789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descr="Liver-Kidney.jpg"/>
          <p:cNvPicPr>
            <a:picLocks noChangeAspect="1"/>
          </p:cNvPicPr>
          <p:nvPr/>
        </p:nvPicPr>
        <p:blipFill>
          <a:blip r:embed="rId8"/>
          <a:stretch>
            <a:fillRect/>
          </a:stretch>
        </p:blipFill>
        <p:spPr>
          <a:xfrm>
            <a:off x="3029805" y="4517405"/>
            <a:ext cx="3029800" cy="19789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descr="stroke-prevention.jpg"/>
          <p:cNvPicPr>
            <a:picLocks noChangeAspect="1"/>
          </p:cNvPicPr>
          <p:nvPr/>
        </p:nvPicPr>
        <p:blipFill>
          <a:blip r:embed="rId9"/>
          <a:stretch>
            <a:fillRect/>
          </a:stretch>
        </p:blipFill>
        <p:spPr>
          <a:xfrm>
            <a:off x="6155137" y="4517405"/>
            <a:ext cx="2934273" cy="19789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96641361"/>
      </p:ext>
    </p:extLst>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6bcf92898e0a88e102b54fef336a0f9.jpg"/>
          <p:cNvPicPr>
            <a:picLocks noChangeAspect="1"/>
          </p:cNvPicPr>
          <p:nvPr/>
        </p:nvPicPr>
        <p:blipFill>
          <a:blip r:embed="rId2"/>
          <a:stretch>
            <a:fillRect/>
          </a:stretch>
        </p:blipFill>
        <p:spPr>
          <a:xfrm>
            <a:off x="1066800" y="1542191"/>
            <a:ext cx="7010400" cy="39715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itle 1"/>
          <p:cNvSpPr txBox="1">
            <a:spLocks/>
          </p:cNvSpPr>
          <p:nvPr/>
        </p:nvSpPr>
        <p:spPr>
          <a:xfrm>
            <a:off x="189108" y="88969"/>
            <a:ext cx="8763917" cy="866375"/>
          </a:xfrm>
          <a:prstGeom prst="rect">
            <a:avLst/>
          </a:prstGeom>
        </p:spPr>
        <p:txBody>
          <a:bodyPr vert="horz" lIns="91440" tIns="45720" rIns="91440" bIns="45720" rtlCol="0" anchor="t">
            <a:no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pPr algn="ctr"/>
            <a:endParaRPr lang="en-US" sz="4000" spc="0" dirty="0" smtClean="0">
              <a:solidFill>
                <a:schemeClr val="bg1"/>
              </a:solidFill>
            </a:endParaRPr>
          </a:p>
          <a:p>
            <a:pPr algn="ctr"/>
            <a:r>
              <a:rPr lang="en-US" sz="4000" spc="0" dirty="0" smtClean="0">
                <a:solidFill>
                  <a:schemeClr val="bg1"/>
                </a:solidFill>
              </a:rPr>
              <a:t>Rotary Club</a:t>
            </a:r>
          </a:p>
        </p:txBody>
      </p:sp>
      <p:pic>
        <p:nvPicPr>
          <p:cNvPr id="4" name="Picture 3" descr="2015-16-RILogo.png"/>
          <p:cNvPicPr>
            <a:picLocks noChangeAspect="1"/>
          </p:cNvPicPr>
          <p:nvPr/>
        </p:nvPicPr>
        <p:blipFill>
          <a:blip r:embed="rId3"/>
          <a:stretch>
            <a:fillRect/>
          </a:stretch>
        </p:blipFill>
        <p:spPr>
          <a:xfrm>
            <a:off x="7670138" y="5837100"/>
            <a:ext cx="1364776" cy="925364"/>
          </a:xfrm>
          <a:prstGeom prst="rect">
            <a:avLst/>
          </a:prstGeom>
        </p:spPr>
      </p:pic>
    </p:spTree>
  </p:cSld>
  <p:clrMapOvr>
    <a:masterClrMapping/>
  </p:clrMapOvr>
  <p:transition>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9108" y="61673"/>
            <a:ext cx="8763917" cy="1293020"/>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spc="0" dirty="0" smtClean="0">
                <a:solidFill>
                  <a:schemeClr val="bg1"/>
                </a:solidFill>
              </a:rPr>
              <a:t>MEDICAL SERVICES III</a:t>
            </a:r>
          </a:p>
          <a:p>
            <a:endParaRPr lang="en-US" sz="2800" spc="0" dirty="0" smtClean="0">
              <a:solidFill>
                <a:schemeClr val="bg1"/>
              </a:solidFill>
            </a:endParaRPr>
          </a:p>
          <a:p>
            <a:r>
              <a:rPr lang="en-US" sz="2800" spc="0" dirty="0" smtClean="0">
                <a:solidFill>
                  <a:schemeClr val="bg1"/>
                </a:solidFill>
              </a:rPr>
              <a:t>The officials</a:t>
            </a:r>
            <a:endParaRPr lang="en-US" sz="2800" spc="0" dirty="0">
              <a:solidFill>
                <a:schemeClr val="bg1"/>
              </a:solidFill>
            </a:endParaRPr>
          </a:p>
        </p:txBody>
      </p:sp>
      <p:graphicFrame>
        <p:nvGraphicFramePr>
          <p:cNvPr id="5" name="Table 4"/>
          <p:cNvGraphicFramePr>
            <a:graphicFrameLocks noGrp="1"/>
          </p:cNvGraphicFramePr>
          <p:nvPr/>
        </p:nvGraphicFramePr>
        <p:xfrm>
          <a:off x="189108" y="1618928"/>
          <a:ext cx="8763918" cy="2560168"/>
        </p:xfrm>
        <a:graphic>
          <a:graphicData uri="http://schemas.openxmlformats.org/drawingml/2006/table">
            <a:tbl>
              <a:tblPr firstRow="1" bandRow="1">
                <a:tableStyleId>{2D5ABB26-0587-4C30-8999-92F81FD0307C}</a:tableStyleId>
              </a:tblPr>
              <a:tblGrid>
                <a:gridCol w="2921306"/>
                <a:gridCol w="2921306"/>
                <a:gridCol w="2921306"/>
              </a:tblGrid>
              <a:tr h="480022">
                <a:tc>
                  <a:txBody>
                    <a:bodyPr/>
                    <a:lstStyle/>
                    <a:p>
                      <a:r>
                        <a:rPr lang="en-US" dirty="0" smtClean="0"/>
                        <a:t>ADVISOR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dirty="0" smtClean="0"/>
                        <a:t>RTN.</a:t>
                      </a:r>
                      <a:r>
                        <a:rPr lang="en-US" baseline="0" dirty="0" smtClean="0"/>
                        <a:t> </a:t>
                      </a:r>
                      <a:r>
                        <a:rPr lang="en-US" dirty="0" smtClean="0"/>
                        <a:t>DR. QURESH MASKATI</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dirty="0" smtClean="0"/>
                        <a:t>R. </a:t>
                      </a:r>
                      <a:r>
                        <a:rPr lang="en-US" baseline="0" dirty="0" smtClean="0"/>
                        <a:t>C. OF BOMBAY NORTH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80022">
                <a:tc>
                  <a:txBody>
                    <a:bodyPr/>
                    <a:lstStyle/>
                    <a:p>
                      <a:r>
                        <a:rPr lang="en-US" dirty="0" smtClean="0"/>
                        <a:t>AVENUE CHAIR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dirty="0" smtClean="0"/>
                        <a:t>RTN. RAMESH DASWANI</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dirty="0" smtClean="0"/>
                        <a:t>R. C. OF BOMBAY CENTRAL</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80022">
                <a:tc>
                  <a:txBody>
                    <a:bodyPr/>
                    <a:lstStyle/>
                    <a:p>
                      <a:r>
                        <a:rPr lang="en-US" dirty="0" smtClean="0"/>
                        <a:t>AVENUE CO-CHAIR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dirty="0" smtClean="0"/>
                        <a:t>RTN. RAHUL GANDHI</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 C. OF MUMBAI</a:t>
                      </a:r>
                      <a:r>
                        <a:rPr lang="en-US" baseline="0" dirty="0" smtClean="0"/>
                        <a:t> NORTH ISLAND</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800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AVENUE CO-CHAIR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dirty="0" smtClean="0"/>
                        <a:t>RTN. PRAKASH MAURYA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 C. OF MUMBAI</a:t>
                      </a:r>
                      <a:r>
                        <a:rPr lang="en-US" baseline="0" dirty="0" smtClean="0"/>
                        <a:t> ANDHERI</a:t>
                      </a:r>
                      <a:endParaRPr lang="en-US"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800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AVENUE CO-CHAIR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dirty="0" smtClean="0"/>
                        <a:t>RTN. SHIRISH HASTAK</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 C. OF BOMBAY WORLI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pic>
        <p:nvPicPr>
          <p:cNvPr id="6" name="Picture 5" descr="2015-16-RILogo.png"/>
          <p:cNvPicPr>
            <a:picLocks noChangeAspect="1"/>
          </p:cNvPicPr>
          <p:nvPr/>
        </p:nvPicPr>
        <p:blipFill>
          <a:blip r:embed="rId3"/>
          <a:stretch>
            <a:fillRect/>
          </a:stretch>
        </p:blipFill>
        <p:spPr>
          <a:xfrm>
            <a:off x="7588250" y="5603608"/>
            <a:ext cx="1364776" cy="925364"/>
          </a:xfrm>
          <a:prstGeom prst="rect">
            <a:avLst/>
          </a:prstGeom>
        </p:spPr>
      </p:pic>
    </p:spTree>
    <p:extLst>
      <p:ext uri="{BB962C8B-B14F-4D97-AF65-F5344CB8AC3E}">
        <p14:creationId xmlns:p14="http://schemas.microsoft.com/office/powerpoint/2010/main" val="4036599287"/>
      </p:ext>
    </p:extLst>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450385"/>
            <a:ext cx="9144000" cy="72332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b="0" dirty="0" smtClean="0">
                <a:solidFill>
                  <a:schemeClr val="bg1"/>
                </a:solidFill>
              </a:rPr>
              <a:t>KIDNEY AND LIVER CARE</a:t>
            </a:r>
            <a:endParaRPr lang="en-US" sz="3600" spc="0" dirty="0">
              <a:solidFill>
                <a:schemeClr val="bg1"/>
              </a:solidFill>
            </a:endParaRPr>
          </a:p>
        </p:txBody>
      </p:sp>
      <p:sp>
        <p:nvSpPr>
          <p:cNvPr id="6" name="Title 1"/>
          <p:cNvSpPr txBox="1">
            <a:spLocks/>
          </p:cNvSpPr>
          <p:nvPr/>
        </p:nvSpPr>
        <p:spPr>
          <a:xfrm>
            <a:off x="2272" y="3195905"/>
            <a:ext cx="9144000" cy="707350"/>
          </a:xfrm>
          <a:prstGeom prst="rect">
            <a:avLst/>
          </a:prstGeom>
          <a:solidFill>
            <a:srgbClr val="005DAA"/>
          </a:solidFill>
        </p:spPr>
        <p:txBody>
          <a:bodyPr vert="horz" lIns="91440" tIns="45720" rIns="91440" bIns="45720" rtlCol="0" anchor="t">
            <a:normAutofit fontScale="85000" lnSpcReduction="20000"/>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endParaRPr lang="en-US" sz="3600" b="0" dirty="0" smtClean="0">
              <a:solidFill>
                <a:schemeClr val="bg1"/>
              </a:solidFill>
            </a:endParaRPr>
          </a:p>
          <a:p>
            <a:r>
              <a:rPr lang="en-US" sz="3600" b="0" dirty="0" smtClean="0">
                <a:solidFill>
                  <a:schemeClr val="bg1"/>
                </a:solidFill>
              </a:rPr>
              <a:t>STROKE PREVENTION</a:t>
            </a:r>
          </a:p>
        </p:txBody>
      </p:sp>
      <p:graphicFrame>
        <p:nvGraphicFramePr>
          <p:cNvPr id="7" name="Table 6"/>
          <p:cNvGraphicFramePr>
            <a:graphicFrameLocks noGrp="1"/>
          </p:cNvGraphicFramePr>
          <p:nvPr/>
        </p:nvGraphicFramePr>
        <p:xfrm>
          <a:off x="90960" y="1397000"/>
          <a:ext cx="8763918" cy="1440066"/>
        </p:xfrm>
        <a:graphic>
          <a:graphicData uri="http://schemas.openxmlformats.org/drawingml/2006/table">
            <a:tbl>
              <a:tblPr firstRow="1" bandRow="1">
                <a:tableStyleId>{2D5ABB26-0587-4C30-8999-92F81FD0307C}</a:tableStyleId>
              </a:tblPr>
              <a:tblGrid>
                <a:gridCol w="2010795"/>
                <a:gridCol w="3111690"/>
                <a:gridCol w="3641433"/>
              </a:tblGrid>
              <a:tr h="480022">
                <a:tc>
                  <a:txBody>
                    <a:bodyPr/>
                    <a:lstStyle/>
                    <a:p>
                      <a:r>
                        <a:rPr lang="en-US" sz="1800" b="0" i="0" kern="1200" dirty="0" smtClean="0">
                          <a:solidFill>
                            <a:schemeClr val="tx1"/>
                          </a:solidFill>
                          <a:latin typeface="+mn-lt"/>
                          <a:ea typeface="+mn-ea"/>
                          <a:cs typeface="+mn-cs"/>
                        </a:rPr>
                        <a:t>DISTRICT CHAIR</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RTN. Dr. S .SIVRAM KRISHNAN</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 C. OF BOMBAY CHEMBUR WEST</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800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DISTRICT CHAIR</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RTN. ASHUTOSH PAWAR</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 C. OF MUMBAI DAHISAR</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800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DISTRICT CHAIR</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RTN. HARDEV PALHA</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R. C. OF BOMBAY MID-CITY</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8" name="Table 7"/>
          <p:cNvGraphicFramePr>
            <a:graphicFrameLocks noGrp="1"/>
          </p:cNvGraphicFramePr>
          <p:nvPr/>
        </p:nvGraphicFramePr>
        <p:xfrm>
          <a:off x="106880" y="3992392"/>
          <a:ext cx="8763918" cy="1920088"/>
        </p:xfrm>
        <a:graphic>
          <a:graphicData uri="http://schemas.openxmlformats.org/drawingml/2006/table">
            <a:tbl>
              <a:tblPr firstRow="1" bandRow="1">
                <a:tableStyleId>{2D5ABB26-0587-4C30-8999-92F81FD0307C}</a:tableStyleId>
              </a:tblPr>
              <a:tblGrid>
                <a:gridCol w="2035819"/>
                <a:gridCol w="2388358"/>
                <a:gridCol w="4339741"/>
              </a:tblGrid>
              <a:tr h="480022">
                <a:tc>
                  <a:txBody>
                    <a:bodyPr/>
                    <a:lstStyle/>
                    <a:p>
                      <a:r>
                        <a:rPr lang="en-US" sz="1800" b="0" i="0" kern="1200" dirty="0" smtClean="0">
                          <a:solidFill>
                            <a:schemeClr val="tx1"/>
                          </a:solidFill>
                          <a:latin typeface="+mn-lt"/>
                          <a:ea typeface="+mn-ea"/>
                          <a:cs typeface="+mn-cs"/>
                        </a:rPr>
                        <a:t>DISTRICT CHAIR</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RTN. SUHAS PARIKH</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 C. OF MUMBAI DOWNTOWN SEA LAND</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800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DISTRICT CHAIR</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RTN. VINOD DEORAH  </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 C. OF MUMBAI NORTH END</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800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DISTRICT CHAIR</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RTN. SHAILA VYAS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R. C. OF</a:t>
                      </a:r>
                      <a:r>
                        <a:rPr lang="en-US" sz="1800" b="0" i="0" kern="1200" baseline="0" dirty="0" smtClean="0">
                          <a:solidFill>
                            <a:schemeClr val="tx1"/>
                          </a:solidFill>
                          <a:latin typeface="+mn-lt"/>
                          <a:ea typeface="+mn-ea"/>
                          <a:cs typeface="+mn-cs"/>
                        </a:rPr>
                        <a:t> </a:t>
                      </a:r>
                      <a:r>
                        <a:rPr lang="en-US" sz="1800" b="0" i="0" kern="1200" dirty="0" smtClean="0">
                          <a:solidFill>
                            <a:schemeClr val="tx1"/>
                          </a:solidFill>
                          <a:latin typeface="+mn-lt"/>
                          <a:ea typeface="+mn-ea"/>
                          <a:cs typeface="+mn-cs"/>
                        </a:rPr>
                        <a:t>MUMBAI WEST COAST</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800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DISTRICT CHAIR</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RTN. SHOBHA SURESH</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R. C. OF DEONAR</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183782695"/>
      </p:ext>
    </p:extLst>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9108" y="225449"/>
            <a:ext cx="8763917" cy="87484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endParaRPr lang="en-US" sz="3600" spc="0" dirty="0">
              <a:solidFill>
                <a:schemeClr val="bg1"/>
              </a:solidFill>
            </a:endParaRPr>
          </a:p>
        </p:txBody>
      </p:sp>
      <p:sp>
        <p:nvSpPr>
          <p:cNvPr id="6" name="Title 1"/>
          <p:cNvSpPr txBox="1">
            <a:spLocks/>
          </p:cNvSpPr>
          <p:nvPr/>
        </p:nvSpPr>
        <p:spPr>
          <a:xfrm>
            <a:off x="0" y="450385"/>
            <a:ext cx="9144000" cy="72332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b="0" dirty="0" smtClean="0">
                <a:solidFill>
                  <a:schemeClr val="bg1"/>
                </a:solidFill>
              </a:rPr>
              <a:t>CANCER AWARENESS &amp; PREVENTION</a:t>
            </a:r>
            <a:endParaRPr lang="en-US" sz="3600" spc="0" dirty="0">
              <a:solidFill>
                <a:schemeClr val="bg1"/>
              </a:solidFill>
            </a:endParaRPr>
          </a:p>
        </p:txBody>
      </p:sp>
      <p:sp>
        <p:nvSpPr>
          <p:cNvPr id="7" name="Title 1"/>
          <p:cNvSpPr txBox="1">
            <a:spLocks/>
          </p:cNvSpPr>
          <p:nvPr/>
        </p:nvSpPr>
        <p:spPr>
          <a:xfrm>
            <a:off x="2272" y="4342337"/>
            <a:ext cx="9144000" cy="707350"/>
          </a:xfrm>
          <a:prstGeom prst="rect">
            <a:avLst/>
          </a:prstGeom>
          <a:solidFill>
            <a:srgbClr val="005DAA"/>
          </a:solidFill>
        </p:spPr>
        <p:txBody>
          <a:bodyPr vert="horz" lIns="91440" tIns="45720" rIns="91440" bIns="45720" rtlCol="0" anchor="t">
            <a:normAutofit fontScale="85000" lnSpcReduction="20000"/>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endParaRPr lang="en-US" sz="3600" b="0" dirty="0" smtClean="0">
              <a:solidFill>
                <a:schemeClr val="bg1"/>
              </a:solidFill>
            </a:endParaRPr>
          </a:p>
          <a:p>
            <a:r>
              <a:rPr lang="en-US" sz="3600" b="0" dirty="0" smtClean="0">
                <a:solidFill>
                  <a:schemeClr val="bg1"/>
                </a:solidFill>
              </a:rPr>
              <a:t>AIDS AWARENESS</a:t>
            </a:r>
          </a:p>
        </p:txBody>
      </p:sp>
      <p:graphicFrame>
        <p:nvGraphicFramePr>
          <p:cNvPr id="8" name="Table 7"/>
          <p:cNvGraphicFramePr>
            <a:graphicFrameLocks noGrp="1"/>
          </p:cNvGraphicFramePr>
          <p:nvPr/>
        </p:nvGraphicFramePr>
        <p:xfrm>
          <a:off x="36368" y="1287816"/>
          <a:ext cx="9053040" cy="2880132"/>
        </p:xfrm>
        <a:graphic>
          <a:graphicData uri="http://schemas.openxmlformats.org/drawingml/2006/table">
            <a:tbl>
              <a:tblPr firstRow="1" bandRow="1">
                <a:tableStyleId>{2D5ABB26-0587-4C30-8999-92F81FD0307C}</a:tableStyleId>
              </a:tblPr>
              <a:tblGrid>
                <a:gridCol w="2077131"/>
                <a:gridCol w="2990764"/>
                <a:gridCol w="3985145"/>
              </a:tblGrid>
              <a:tr h="480022">
                <a:tc>
                  <a:txBody>
                    <a:bodyPr/>
                    <a:lstStyle/>
                    <a:p>
                      <a:r>
                        <a:rPr lang="en-US" sz="1800" b="0" i="0" kern="1200" dirty="0" smtClean="0">
                          <a:solidFill>
                            <a:schemeClr val="tx1"/>
                          </a:solidFill>
                          <a:latin typeface="+mn-lt"/>
                          <a:ea typeface="+mn-ea"/>
                          <a:cs typeface="+mn-cs"/>
                        </a:rPr>
                        <a:t>DISTRICT CHAIR</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RTN. VANDANA GUPTA</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 C. OF BOMBAY QUEEEN CITY</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800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DISTRICT CHAIR</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RTN. VIKRAM SANGHVI</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 C. OF BOMBAY AIRPORT</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800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DISTRICT CHAIR</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RTN. KAVITA KULKARNI</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R. C. OF DEONAR</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800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DISTRICT CHAIR</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RTN. Dr. SUNIL KESWANI</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R. C. OF DEONAR</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800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DISTRICT CHAIR</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RTN. </a:t>
                      </a:r>
                      <a:r>
                        <a:rPr lang="en-US" sz="1800" dirty="0" smtClean="0"/>
                        <a:t>SHOBHA</a:t>
                      </a:r>
                      <a:r>
                        <a:rPr lang="en-US" sz="1800" baseline="0" dirty="0" smtClean="0"/>
                        <a:t> SURESH</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R. C. OF DEONAR</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80022">
                <a:tc>
                  <a:txBody>
                    <a:bodyPr/>
                    <a:lstStyle/>
                    <a:p>
                      <a:r>
                        <a:rPr lang="en-US" sz="1800" b="0" i="0" kern="1200" dirty="0" smtClean="0">
                          <a:solidFill>
                            <a:schemeClr val="tx1"/>
                          </a:solidFill>
                          <a:latin typeface="+mn-lt"/>
                          <a:ea typeface="+mn-ea"/>
                          <a:cs typeface="+mn-cs"/>
                        </a:rPr>
                        <a:t>DISTRICT CHAIR</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RTN.</a:t>
                      </a:r>
                      <a:r>
                        <a:rPr lang="en-US" sz="1800" dirty="0" smtClean="0"/>
                        <a:t>MALA SWARUP</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 C. OF  MIDCITY</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graphicFrame>
        <p:nvGraphicFramePr>
          <p:cNvPr id="9" name="Table 8"/>
          <p:cNvGraphicFramePr>
            <a:graphicFrameLocks noGrp="1"/>
          </p:cNvGraphicFramePr>
          <p:nvPr/>
        </p:nvGraphicFramePr>
        <p:xfrm>
          <a:off x="52288" y="5084232"/>
          <a:ext cx="9053040" cy="1440066"/>
        </p:xfrm>
        <a:graphic>
          <a:graphicData uri="http://schemas.openxmlformats.org/drawingml/2006/table">
            <a:tbl>
              <a:tblPr firstRow="1" bandRow="1">
                <a:tableStyleId>{2D5ABB26-0587-4C30-8999-92F81FD0307C}</a:tableStyleId>
              </a:tblPr>
              <a:tblGrid>
                <a:gridCol w="2077131"/>
                <a:gridCol w="2947548"/>
                <a:gridCol w="4028361"/>
              </a:tblGrid>
              <a:tr h="480022">
                <a:tc>
                  <a:txBody>
                    <a:bodyPr/>
                    <a:lstStyle/>
                    <a:p>
                      <a:r>
                        <a:rPr lang="en-US" sz="1800" b="0" i="0" kern="1200" dirty="0" smtClean="0">
                          <a:solidFill>
                            <a:schemeClr val="tx1"/>
                          </a:solidFill>
                          <a:latin typeface="+mn-lt"/>
                          <a:ea typeface="+mn-ea"/>
                          <a:cs typeface="+mn-cs"/>
                        </a:rPr>
                        <a:t>DISTRICT CHAIR</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RTN. SALIL MAROO</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 C. OF BOMBAY HARBOUR</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800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DISTRICT CHAIR</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RTN. DR. RASHMIKANT SHAH</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R. C. OF BOMBAY NORTH WEST-MALAD</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800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DISTRICT CHAIR</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RTN. GIRISH JAIN</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R. C. OF BOMBAY PIER</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spTree>
    <p:extLst>
      <p:ext uri="{BB962C8B-B14F-4D97-AF65-F5344CB8AC3E}">
        <p14:creationId xmlns:p14="http://schemas.microsoft.com/office/powerpoint/2010/main" val="2674430256"/>
      </p:ext>
    </p:extLst>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450385"/>
            <a:ext cx="9144000" cy="72332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b="0" dirty="0" smtClean="0">
                <a:solidFill>
                  <a:schemeClr val="bg1"/>
                </a:solidFill>
              </a:rPr>
              <a:t>EYE CARE</a:t>
            </a:r>
            <a:endParaRPr lang="en-US" sz="3600" spc="0" dirty="0">
              <a:solidFill>
                <a:schemeClr val="bg1"/>
              </a:solidFill>
            </a:endParaRPr>
          </a:p>
        </p:txBody>
      </p:sp>
      <p:graphicFrame>
        <p:nvGraphicFramePr>
          <p:cNvPr id="7" name="Table 6"/>
          <p:cNvGraphicFramePr>
            <a:graphicFrameLocks noGrp="1"/>
          </p:cNvGraphicFramePr>
          <p:nvPr/>
        </p:nvGraphicFramePr>
        <p:xfrm>
          <a:off x="36368" y="1328760"/>
          <a:ext cx="9053040" cy="3360154"/>
        </p:xfrm>
        <a:graphic>
          <a:graphicData uri="http://schemas.openxmlformats.org/drawingml/2006/table">
            <a:tbl>
              <a:tblPr firstRow="1" bandRow="1">
                <a:tableStyleId>{2D5ABB26-0587-4C30-8999-92F81FD0307C}</a:tableStyleId>
              </a:tblPr>
              <a:tblGrid>
                <a:gridCol w="2077131"/>
                <a:gridCol w="2523542"/>
                <a:gridCol w="4452367"/>
              </a:tblGrid>
              <a:tr h="480022">
                <a:tc>
                  <a:txBody>
                    <a:bodyPr/>
                    <a:lstStyle/>
                    <a:p>
                      <a:r>
                        <a:rPr lang="en-US" sz="1800" b="0" i="0" kern="1200" dirty="0" smtClean="0">
                          <a:solidFill>
                            <a:schemeClr val="tx1"/>
                          </a:solidFill>
                          <a:latin typeface="+mn-lt"/>
                          <a:ea typeface="+mn-ea"/>
                          <a:cs typeface="+mn-cs"/>
                        </a:rPr>
                        <a:t>DISTRICT CHAIR</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RTN.DR. RUMI JEHANGIR</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 C. OF BOMBAY</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800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DISTRICT CHAIR</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RTN.PARTH SEJPAL</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 C. OF MUMBAI LAKERS</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800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DISTRICT CHAIR</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RTN.SUNIL NANGLIA</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R. C. OF MUMBAI NORTH END</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800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DISTRICT CHAIR</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RTN.KIRAN PATEL</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R. C. OF BOMBAY NORTH WEST-MALAD</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800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DISTRICT CHAIR</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RTN.RAMESH MOTWANI</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R. C. OF MULUND</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800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DISTRICT CHAIR</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RTN.DR. S NATARAJAN</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R. C. OF MUMBAI SION</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800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DISTRICT CHAIR</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RTN. DR. ASHOK PATEL</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 C. OF BOMBAY CENTRAL</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pic>
        <p:nvPicPr>
          <p:cNvPr id="8" name="Picture 7" descr="2015-16-RILogo.png"/>
          <p:cNvPicPr>
            <a:picLocks noChangeAspect="1"/>
          </p:cNvPicPr>
          <p:nvPr/>
        </p:nvPicPr>
        <p:blipFill>
          <a:blip r:embed="rId3"/>
          <a:stretch>
            <a:fillRect/>
          </a:stretch>
        </p:blipFill>
        <p:spPr>
          <a:xfrm>
            <a:off x="7615546" y="5685496"/>
            <a:ext cx="1364776" cy="925364"/>
          </a:xfrm>
          <a:prstGeom prst="rect">
            <a:avLst/>
          </a:prstGeom>
        </p:spPr>
      </p:pic>
    </p:spTree>
    <p:extLst>
      <p:ext uri="{BB962C8B-B14F-4D97-AF65-F5344CB8AC3E}">
        <p14:creationId xmlns:p14="http://schemas.microsoft.com/office/powerpoint/2010/main" val="2177837220"/>
      </p:ext>
    </p:extLst>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450385"/>
            <a:ext cx="9144000" cy="723329"/>
          </a:xfrm>
          <a:prstGeom prst="rect">
            <a:avLst/>
          </a:prstGeom>
        </p:spPr>
        <p:txBody>
          <a:bodyPr vert="horz" lIns="91440" tIns="45720" rIns="91440" bIns="45720" rtlCol="0" anchor="t">
            <a:normAutofit/>
          </a:bodyPr>
          <a:lstStyle>
            <a:lvl1pPr algn="l" defTabSz="457200" rtl="0" eaLnBrk="1" latinLnBrk="0" hangingPunct="1">
              <a:lnSpc>
                <a:spcPct val="80000"/>
              </a:lnSpc>
              <a:spcBef>
                <a:spcPct val="0"/>
              </a:spcBef>
              <a:buNone/>
              <a:defRPr sz="4800" b="1" i="0" kern="1200" spc="-150" baseline="0">
                <a:solidFill>
                  <a:srgbClr val="005DAA"/>
                </a:solidFill>
                <a:latin typeface="Arial Narrow Bold"/>
                <a:ea typeface="+mj-ea"/>
                <a:cs typeface="Arial Narrow Bold"/>
              </a:defRPr>
            </a:lvl1pPr>
          </a:lstStyle>
          <a:p>
            <a:r>
              <a:rPr lang="en-US" sz="3600" b="0" dirty="0" smtClean="0">
                <a:solidFill>
                  <a:schemeClr val="bg1"/>
                </a:solidFill>
              </a:rPr>
              <a:t>DEAFNESS</a:t>
            </a:r>
            <a:endParaRPr lang="en-US" sz="3600" spc="0" dirty="0">
              <a:solidFill>
                <a:schemeClr val="bg1"/>
              </a:solidFill>
            </a:endParaRPr>
          </a:p>
        </p:txBody>
      </p:sp>
      <p:graphicFrame>
        <p:nvGraphicFramePr>
          <p:cNvPr id="8" name="Table 7"/>
          <p:cNvGraphicFramePr>
            <a:graphicFrameLocks noGrp="1"/>
          </p:cNvGraphicFramePr>
          <p:nvPr/>
        </p:nvGraphicFramePr>
        <p:xfrm>
          <a:off x="90960" y="1397000"/>
          <a:ext cx="8916562" cy="2400110"/>
        </p:xfrm>
        <a:graphic>
          <a:graphicData uri="http://schemas.openxmlformats.org/drawingml/2006/table">
            <a:tbl>
              <a:tblPr firstRow="1" bandRow="1">
                <a:tableStyleId>{2D5ABB26-0587-4C30-8999-92F81FD0307C}</a:tableStyleId>
              </a:tblPr>
              <a:tblGrid>
                <a:gridCol w="1655953"/>
                <a:gridCol w="3138986"/>
                <a:gridCol w="4121623"/>
              </a:tblGrid>
              <a:tr h="480022">
                <a:tc>
                  <a:txBody>
                    <a:bodyPr/>
                    <a:lstStyle/>
                    <a:p>
                      <a:r>
                        <a:rPr lang="en-US" sz="1800" b="0" i="0" kern="1200" dirty="0" smtClean="0">
                          <a:solidFill>
                            <a:schemeClr val="tx1"/>
                          </a:solidFill>
                          <a:latin typeface="+mn-lt"/>
                          <a:ea typeface="+mn-ea"/>
                          <a:cs typeface="+mn-cs"/>
                        </a:rPr>
                        <a:t>DISTRICT CHAIR</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RTN.DR. ANAND SHAH</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 C. OF BOMBAY</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800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DISTRICT CHAIR</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RTN. DR .BHARAT JOBANPUTRA</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 C. OF BOMBAY NORTH WEST-MALAD</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800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DISTRICT CHAIR</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RTN.DR. SAMIR BHARGAV</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R. C. OF BOMBAY SEACOAST</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800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DISTRICT CHAIR</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RTN.</a:t>
                      </a:r>
                      <a:r>
                        <a:rPr lang="en-US" sz="1800" dirty="0" smtClean="0"/>
                        <a:t>MIHIR MEHTA</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 C OF QUEEN CITY</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4800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DISTRICT CHAIR</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r>
                        <a:rPr lang="en-US" sz="1800" b="0" i="0" kern="1200" dirty="0" smtClean="0">
                          <a:solidFill>
                            <a:schemeClr val="tx1"/>
                          </a:solidFill>
                          <a:latin typeface="+mn-lt"/>
                          <a:ea typeface="+mn-ea"/>
                          <a:cs typeface="+mn-cs"/>
                        </a:rPr>
                        <a:t>RTN.</a:t>
                      </a:r>
                      <a:r>
                        <a:rPr lang="en-US" sz="1800" dirty="0" smtClean="0"/>
                        <a:t>MAHENDRA THACKER</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i="0" kern="1200" dirty="0" smtClean="0">
                          <a:solidFill>
                            <a:schemeClr val="tx1"/>
                          </a:solidFill>
                          <a:latin typeface="+mn-lt"/>
                          <a:ea typeface="+mn-ea"/>
                          <a:cs typeface="+mn-cs"/>
                        </a:rPr>
                        <a:t>R. C. OF BOMBAY NORTH</a:t>
                      </a:r>
                      <a:endParaRPr lang="en-US" sz="18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bl>
          </a:graphicData>
        </a:graphic>
      </p:graphicFrame>
      <p:pic>
        <p:nvPicPr>
          <p:cNvPr id="11" name="Picture 10" descr="2015-16-RILogo.png"/>
          <p:cNvPicPr>
            <a:picLocks noChangeAspect="1"/>
          </p:cNvPicPr>
          <p:nvPr/>
        </p:nvPicPr>
        <p:blipFill>
          <a:blip r:embed="rId3"/>
          <a:stretch>
            <a:fillRect/>
          </a:stretch>
        </p:blipFill>
        <p:spPr>
          <a:xfrm>
            <a:off x="7642842" y="5912480"/>
            <a:ext cx="1364776" cy="916747"/>
          </a:xfrm>
          <a:prstGeom prst="rect">
            <a:avLst/>
          </a:prstGeom>
        </p:spPr>
      </p:pic>
    </p:spTree>
    <p:extLst>
      <p:ext uri="{BB962C8B-B14F-4D97-AF65-F5344CB8AC3E}">
        <p14:creationId xmlns:p14="http://schemas.microsoft.com/office/powerpoint/2010/main" val="1600178208"/>
      </p:ext>
    </p:extLst>
  </p:cSld>
  <p:clrMapOvr>
    <a:masterClrMapping/>
  </p:clrMapOvr>
  <p:transition>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4716" y="341197"/>
            <a:ext cx="4776717" cy="646331"/>
          </a:xfrm>
          <a:prstGeom prst="rect">
            <a:avLst/>
          </a:prstGeom>
          <a:noFill/>
        </p:spPr>
        <p:txBody>
          <a:bodyPr wrap="square" rtlCol="0">
            <a:spAutoFit/>
          </a:bodyPr>
          <a:lstStyle/>
          <a:p>
            <a:r>
              <a:rPr lang="en-US" sz="3600" dirty="0" smtClean="0">
                <a:solidFill>
                  <a:schemeClr val="bg1"/>
                </a:solidFill>
              </a:rPr>
              <a:t>STROKE  PREVENTION</a:t>
            </a:r>
            <a:endParaRPr lang="en-US" sz="3600" dirty="0">
              <a:solidFill>
                <a:schemeClr val="bg1"/>
              </a:solidFill>
            </a:endParaRPr>
          </a:p>
        </p:txBody>
      </p:sp>
      <p:sp>
        <p:nvSpPr>
          <p:cNvPr id="6" name="TextBox 5"/>
          <p:cNvSpPr txBox="1"/>
          <p:nvPr/>
        </p:nvSpPr>
        <p:spPr>
          <a:xfrm>
            <a:off x="204714" y="1364768"/>
            <a:ext cx="8120419" cy="3785652"/>
          </a:xfrm>
          <a:prstGeom prst="rect">
            <a:avLst/>
          </a:prstGeom>
          <a:noFill/>
        </p:spPr>
        <p:txBody>
          <a:bodyPr wrap="square" rtlCol="0">
            <a:spAutoFit/>
          </a:bodyPr>
          <a:lstStyle/>
          <a:p>
            <a:pPr>
              <a:buFont typeface="Wingdings" pitchFamily="2" charset="2"/>
              <a:buChar char="Ø"/>
            </a:pPr>
            <a:r>
              <a:rPr lang="en-US" sz="2400" b="1" i="1" dirty="0" smtClean="0"/>
              <a:t> Stroke is a global health problem. It is the second commonest cause of death and fourth leading  cause  of  disability worldwide </a:t>
            </a:r>
          </a:p>
          <a:p>
            <a:pPr>
              <a:buFont typeface="Wingdings" pitchFamily="2" charset="2"/>
              <a:buChar char="Ø"/>
            </a:pPr>
            <a:r>
              <a:rPr lang="en-US" sz="2400" b="1" i="1" dirty="0" smtClean="0"/>
              <a:t> Approximately 20  million  people each  year  will </a:t>
            </a:r>
          </a:p>
          <a:p>
            <a:r>
              <a:rPr lang="en-US" sz="2400" b="1" i="1" dirty="0" smtClean="0"/>
              <a:t>suffer from stroke and of these 5 million will not </a:t>
            </a:r>
          </a:p>
          <a:p>
            <a:r>
              <a:rPr lang="en-US" sz="2400" b="1" i="1" dirty="0" smtClean="0"/>
              <a:t>Survive</a:t>
            </a:r>
          </a:p>
          <a:p>
            <a:pPr>
              <a:buFont typeface="Wingdings" pitchFamily="2" charset="2"/>
              <a:buChar char="Ø"/>
            </a:pPr>
            <a:r>
              <a:rPr lang="en-US" sz="2400" b="1" i="1" dirty="0" smtClean="0"/>
              <a:t> 400-800 strokes per 100,000 </a:t>
            </a:r>
          </a:p>
          <a:p>
            <a:pPr>
              <a:buFont typeface="Wingdings" pitchFamily="2" charset="2"/>
              <a:buChar char="Ø"/>
            </a:pPr>
            <a:r>
              <a:rPr lang="en-US" sz="2400" b="1" i="1" dirty="0" smtClean="0"/>
              <a:t> 5.7 million Deaths </a:t>
            </a:r>
          </a:p>
          <a:p>
            <a:pPr>
              <a:buFont typeface="Wingdings" pitchFamily="2" charset="2"/>
              <a:buChar char="Ø"/>
            </a:pPr>
            <a:r>
              <a:rPr lang="en-US" sz="2400" b="1" i="1" dirty="0" smtClean="0"/>
              <a:t> 16 million new acute strokes every year </a:t>
            </a:r>
          </a:p>
          <a:p>
            <a:pPr>
              <a:buFont typeface="Wingdings" pitchFamily="2" charset="2"/>
              <a:buChar char="Ø"/>
            </a:pPr>
            <a:r>
              <a:rPr lang="en-US" sz="2400" b="1" i="1" dirty="0" smtClean="0"/>
              <a:t> 28,500,000 DALYs (disability adjusted life-year) </a:t>
            </a:r>
          </a:p>
        </p:txBody>
      </p:sp>
      <p:pic>
        <p:nvPicPr>
          <p:cNvPr id="7" name="Picture 6" descr="stroke-prevention.jpg"/>
          <p:cNvPicPr>
            <a:picLocks noChangeAspect="1"/>
          </p:cNvPicPr>
          <p:nvPr/>
        </p:nvPicPr>
        <p:blipFill>
          <a:blip r:embed="rId3"/>
          <a:stretch>
            <a:fillRect/>
          </a:stretch>
        </p:blipFill>
        <p:spPr>
          <a:xfrm>
            <a:off x="5691115" y="5150420"/>
            <a:ext cx="3022411" cy="1546354"/>
          </a:xfrm>
          <a:prstGeom prst="rect">
            <a:avLst/>
          </a:prstGeom>
        </p:spPr>
      </p:pic>
    </p:spTree>
    <p:extLst>
      <p:ext uri="{BB962C8B-B14F-4D97-AF65-F5344CB8AC3E}">
        <p14:creationId xmlns:p14="http://schemas.microsoft.com/office/powerpoint/2010/main" val="1635364346"/>
      </p:ext>
    </p:extLst>
  </p:cSld>
  <p:clrMapOvr>
    <a:masterClrMapping/>
  </p:clrMapOvr>
  <p:transition>
    <p:pull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4716" y="341197"/>
            <a:ext cx="8598090" cy="646331"/>
          </a:xfrm>
          <a:prstGeom prst="rect">
            <a:avLst/>
          </a:prstGeom>
          <a:noFill/>
        </p:spPr>
        <p:txBody>
          <a:bodyPr wrap="square" rtlCol="0">
            <a:spAutoFit/>
          </a:bodyPr>
          <a:lstStyle/>
          <a:p>
            <a:r>
              <a:rPr lang="en-US" sz="3600" dirty="0" smtClean="0">
                <a:solidFill>
                  <a:schemeClr val="bg1"/>
                </a:solidFill>
              </a:rPr>
              <a:t>CANCER AWARENESS &amp; PREVENTION</a:t>
            </a:r>
            <a:endParaRPr lang="en-US" sz="3600" dirty="0">
              <a:solidFill>
                <a:schemeClr val="bg1"/>
              </a:solidFill>
            </a:endParaRPr>
          </a:p>
        </p:txBody>
      </p:sp>
      <p:sp>
        <p:nvSpPr>
          <p:cNvPr id="3" name="TextBox 2"/>
          <p:cNvSpPr txBox="1"/>
          <p:nvPr/>
        </p:nvSpPr>
        <p:spPr>
          <a:xfrm>
            <a:off x="204714" y="1493223"/>
            <a:ext cx="8120419" cy="3416320"/>
          </a:xfrm>
          <a:prstGeom prst="rect">
            <a:avLst/>
          </a:prstGeom>
          <a:noFill/>
        </p:spPr>
        <p:txBody>
          <a:bodyPr wrap="square" rtlCol="0">
            <a:spAutoFit/>
          </a:bodyPr>
          <a:lstStyle/>
          <a:p>
            <a:pPr>
              <a:buFont typeface="Wingdings" pitchFamily="2" charset="2"/>
              <a:buChar char="Ø"/>
            </a:pPr>
            <a:r>
              <a:rPr lang="en-US" sz="2400" b="1" i="1" dirty="0" smtClean="0"/>
              <a:t> 8 </a:t>
            </a:r>
            <a:r>
              <a:rPr lang="en-US" sz="2400" b="1" i="1" dirty="0" err="1" smtClean="0"/>
              <a:t>lakh</a:t>
            </a:r>
            <a:r>
              <a:rPr lang="en-US" sz="2400" b="1" i="1" dirty="0" smtClean="0"/>
              <a:t> new cases/year</a:t>
            </a:r>
          </a:p>
          <a:p>
            <a:pPr>
              <a:buFont typeface="Wingdings" pitchFamily="2" charset="2"/>
              <a:buChar char="Ø"/>
            </a:pPr>
            <a:r>
              <a:rPr lang="en-US" sz="2400" b="1" i="1" dirty="0" smtClean="0"/>
              <a:t>Tobacco-related cancers amenable for primary prevention</a:t>
            </a:r>
          </a:p>
          <a:p>
            <a:pPr>
              <a:buFont typeface="Wingdings" pitchFamily="2" charset="2"/>
              <a:buChar char="Ø"/>
            </a:pPr>
            <a:r>
              <a:rPr lang="en-US" sz="2400" b="1" i="1" dirty="0" smtClean="0"/>
              <a:t> Oral cancers can be diagnosed early and treated successfully </a:t>
            </a:r>
          </a:p>
          <a:p>
            <a:pPr>
              <a:buFont typeface="Wingdings" pitchFamily="2" charset="2"/>
              <a:buChar char="Ø"/>
            </a:pPr>
            <a:r>
              <a:rPr lang="en-US" sz="2400" b="1" i="1" dirty="0" smtClean="0"/>
              <a:t> 13% of cancers in women (uterine cervix) can be screened and prevented </a:t>
            </a:r>
          </a:p>
          <a:p>
            <a:pPr>
              <a:buFont typeface="Wingdings" pitchFamily="2" charset="2"/>
              <a:buChar char="Ø"/>
            </a:pPr>
            <a:r>
              <a:rPr lang="en-US" sz="2400" b="1" i="1" dirty="0" smtClean="0"/>
              <a:t> 9% of cancers in women (breast) can be detected early and treated</a:t>
            </a:r>
          </a:p>
          <a:p>
            <a:pPr>
              <a:buFont typeface="Wingdings" pitchFamily="2" charset="2"/>
              <a:buChar char="Ø"/>
            </a:pPr>
            <a:r>
              <a:rPr lang="en-US" sz="2400" b="1" i="1" dirty="0" smtClean="0"/>
              <a:t> Pediatric cancers are approx. 5.5% and Tata alone treats 200 New pediatric cases annually.</a:t>
            </a:r>
          </a:p>
        </p:txBody>
      </p:sp>
      <p:pic>
        <p:nvPicPr>
          <p:cNvPr id="5" name="Picture 4" descr="cancer awareness.jpg"/>
          <p:cNvPicPr>
            <a:picLocks noChangeAspect="1"/>
          </p:cNvPicPr>
          <p:nvPr/>
        </p:nvPicPr>
        <p:blipFill>
          <a:blip r:embed="rId3"/>
          <a:stretch>
            <a:fillRect/>
          </a:stretch>
        </p:blipFill>
        <p:spPr>
          <a:xfrm>
            <a:off x="6005015" y="4967784"/>
            <a:ext cx="3138985" cy="1890215"/>
          </a:xfrm>
          <a:prstGeom prst="rect">
            <a:avLst/>
          </a:prstGeom>
        </p:spPr>
      </p:pic>
    </p:spTree>
    <p:extLst>
      <p:ext uri="{BB962C8B-B14F-4D97-AF65-F5344CB8AC3E}">
        <p14:creationId xmlns:p14="http://schemas.microsoft.com/office/powerpoint/2010/main" val="3913048550"/>
      </p:ext>
    </p:extLst>
  </p:cSld>
  <p:clrMapOvr>
    <a:masterClrMapping/>
  </p:clrMapOvr>
  <p:transition>
    <p:pull dir="d"/>
  </p:transition>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lstStyle>
        <a:defPPr algn="r">
          <a:defRPr sz="1600" b="1" i="0" dirty="0" smtClean="0">
            <a:solidFill>
              <a:srgbClr val="01B4E7"/>
            </a:solidFill>
            <a:latin typeface="Arial Narrow Bold"/>
            <a:cs typeface="Arial Narrow Bold"/>
          </a:defRPr>
        </a:defPPr>
      </a:lstStyle>
    </a:tx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3" ma:contentTypeDescription="Create a new document." ma:contentTypeScope="" ma:versionID="2324fdaf8457a0300d169f410dc89643">
  <xsd:schema xmlns:xsd="http://www.w3.org/2001/XMLSchema" xmlns:xs="http://www.w3.org/2001/XMLSchema" xmlns:p="http://schemas.microsoft.com/office/2006/metadata/properties" xmlns:ns2="41d4868e-e7c5-4a0f-bea8-40f63a832f74" targetNamespace="http://schemas.microsoft.com/office/2006/metadata/properties" ma:root="true" ma:fieldsID="2cc4aadb1d6f04bf95d5ef4765a9b0a7" ns2:_="">
    <xsd:import namespace="41d4868e-e7c5-4a0f-bea8-40f63a832f7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B007BC-CF6E-443F-A057-C8F28A7C282E}">
  <ds:schemaRefs>
    <ds:schemaRef ds:uri="http://schemas.microsoft.com/sharepoint/v3/contenttype/forms"/>
  </ds:schemaRefs>
</ds:datastoreItem>
</file>

<file path=customXml/itemProps2.xml><?xml version="1.0" encoding="utf-8"?>
<ds:datastoreItem xmlns:ds="http://schemas.openxmlformats.org/officeDocument/2006/customXml" ds:itemID="{6286CF88-06E3-425F-8112-E4153E993C29}">
  <ds:schemaRefs>
    <ds:schemaRef ds:uri="http://schemas.microsoft.com/office/infopath/2007/PartnerControls"/>
    <ds:schemaRef ds:uri="http://purl.org/dc/terms/"/>
    <ds:schemaRef ds:uri="http://www.w3.org/XML/1998/namespace"/>
    <ds:schemaRef ds:uri="http://schemas.microsoft.com/office/2006/documentManagement/types"/>
    <ds:schemaRef ds:uri="http://schemas.microsoft.com/office/2006/metadata/properties"/>
    <ds:schemaRef ds:uri="http://purl.org/dc/elements/1.1/"/>
    <ds:schemaRef ds:uri="41d4868e-e7c5-4a0f-bea8-40f63a832f74"/>
    <ds:schemaRef ds:uri="http://purl.org/dc/dcmitype/"/>
    <ds:schemaRef ds:uri="http://schemas.openxmlformats.org/package/2006/metadata/core-properties"/>
  </ds:schemaRefs>
</ds:datastoreItem>
</file>

<file path=customXml/itemProps3.xml><?xml version="1.0" encoding="utf-8"?>
<ds:datastoreItem xmlns:ds="http://schemas.openxmlformats.org/officeDocument/2006/customXml" ds:itemID="{ADBC7886-1595-4451-B349-B364E7CC67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4868e-e7c5-4a0f-bea8-40f63a832f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246_Training-Template_EN13.potx</Template>
  <TotalTime>1612</TotalTime>
  <Words>2677</Words>
  <Application>Microsoft Office PowerPoint</Application>
  <PresentationFormat>On-screen Show (4:3)</PresentationFormat>
  <Paragraphs>311</Paragraphs>
  <Slides>16</Slides>
  <Notes>14</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Custom Design</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Rotary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Moran</dc:creator>
  <cp:lastModifiedBy>daswani</cp:lastModifiedBy>
  <cp:revision>128</cp:revision>
  <cp:lastPrinted>2013-06-19T15:45:56Z</cp:lastPrinted>
  <dcterms:created xsi:type="dcterms:W3CDTF">2013-06-19T15:10:07Z</dcterms:created>
  <dcterms:modified xsi:type="dcterms:W3CDTF">2016-03-25T09:26:40Z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0x0101001C0041018965C148B8386E7CAFFFD3D7</vt:lpwstr>
  </property>
</Properties>
</file>