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69" r:id="rId3"/>
    <p:sldId id="265" r:id="rId4"/>
    <p:sldId id="257" r:id="rId5"/>
    <p:sldId id="259" r:id="rId6"/>
    <p:sldId id="270" r:id="rId7"/>
    <p:sldId id="260" r:id="rId8"/>
    <p:sldId id="261" r:id="rId9"/>
    <p:sldId id="262" r:id="rId10"/>
    <p:sldId id="263" r:id="rId11"/>
    <p:sldId id="264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DD20B-E709-4630-B616-6098C888AE03}" type="datetimeFigureOut">
              <a:rPr lang="en-US" smtClean="0"/>
              <a:pPr/>
              <a:t>3/18/2016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5E5FE-303A-4125-AE0A-9883D684FC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DD20B-E709-4630-B616-6098C888AE03}" type="datetimeFigureOut">
              <a:rPr lang="en-US" smtClean="0"/>
              <a:pPr/>
              <a:t>3/18/2016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5E5FE-303A-4125-AE0A-9883D684FC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DD20B-E709-4630-B616-6098C888AE03}" type="datetimeFigureOut">
              <a:rPr lang="en-US" smtClean="0"/>
              <a:pPr/>
              <a:t>3/18/2016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5E5FE-303A-4125-AE0A-9883D684FC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DD20B-E709-4630-B616-6098C888AE03}" type="datetimeFigureOut">
              <a:rPr lang="en-US" smtClean="0"/>
              <a:pPr/>
              <a:t>3/18/2016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5E5FE-303A-4125-AE0A-9883D684FC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DD20B-E709-4630-B616-6098C888AE03}" type="datetimeFigureOut">
              <a:rPr lang="en-US" smtClean="0"/>
              <a:pPr/>
              <a:t>3/18/2016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5E5FE-303A-4125-AE0A-9883D684FC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DD20B-E709-4630-B616-6098C888AE03}" type="datetimeFigureOut">
              <a:rPr lang="en-US" smtClean="0"/>
              <a:pPr/>
              <a:t>3/18/2016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5E5FE-303A-4125-AE0A-9883D684FC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DD20B-E709-4630-B616-6098C888AE03}" type="datetimeFigureOut">
              <a:rPr lang="en-US" smtClean="0"/>
              <a:pPr/>
              <a:t>3/18/2016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5E5FE-303A-4125-AE0A-9883D684FC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DD20B-E709-4630-B616-6098C888AE03}" type="datetimeFigureOut">
              <a:rPr lang="en-US" smtClean="0"/>
              <a:pPr/>
              <a:t>3/18/2016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5E5FE-303A-4125-AE0A-9883D684FC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DD20B-E709-4630-B616-6098C888AE03}" type="datetimeFigureOut">
              <a:rPr lang="en-US" smtClean="0"/>
              <a:pPr/>
              <a:t>3/18/2016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5E5FE-303A-4125-AE0A-9883D684FC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DD20B-E709-4630-B616-6098C888AE03}" type="datetimeFigureOut">
              <a:rPr lang="en-US" smtClean="0"/>
              <a:pPr/>
              <a:t>3/18/2016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5E5FE-303A-4125-AE0A-9883D684FC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DD20B-E709-4630-B616-6098C888AE03}" type="datetimeFigureOut">
              <a:rPr lang="en-US" smtClean="0"/>
              <a:pPr/>
              <a:t>3/18/2016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715E5FE-303A-4125-AE0A-9883D684FC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FADD20B-E709-4630-B616-6098C888AE03}" type="datetimeFigureOut">
              <a:rPr lang="en-US" smtClean="0"/>
              <a:pPr/>
              <a:t>3/18/2016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715E5FE-303A-4125-AE0A-9883D684FC1F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Rotary International District 3141</a:t>
            </a:r>
            <a:endParaRPr lang="en-US" dirty="0"/>
          </a:p>
        </p:txBody>
      </p:sp>
      <p:pic>
        <p:nvPicPr>
          <p:cNvPr id="4" name="Content Placeholder 3" descr="ROTARY LOGO - NEW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78166" y="2274237"/>
            <a:ext cx="5156034" cy="4050363"/>
          </a:xfr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FUND RAISING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Any </a:t>
            </a:r>
            <a:r>
              <a:rPr lang="en-US" dirty="0" err="1" smtClean="0"/>
              <a:t>programme</a:t>
            </a:r>
            <a:r>
              <a:rPr lang="en-US" dirty="0" smtClean="0"/>
              <a:t> of Fund Raising is planned, please ensure (In Trust only)</a:t>
            </a:r>
          </a:p>
          <a:p>
            <a:pPr lvl="1">
              <a:buNone/>
            </a:pPr>
            <a:r>
              <a:rPr lang="en-US" dirty="0"/>
              <a:t>	</a:t>
            </a:r>
            <a:r>
              <a:rPr lang="en-US" dirty="0" smtClean="0"/>
              <a:t>	Issuing Receipts to the Donors </a:t>
            </a:r>
          </a:p>
          <a:p>
            <a:pPr lvl="1">
              <a:buNone/>
            </a:pPr>
            <a:r>
              <a:rPr lang="en-US" dirty="0"/>
              <a:t>	</a:t>
            </a:r>
            <a:r>
              <a:rPr lang="en-US" dirty="0" smtClean="0"/>
              <a:t>	Inviting them on the project for which fund has 	been 	raised</a:t>
            </a:r>
          </a:p>
          <a:p>
            <a:pPr lvl="1">
              <a:buNone/>
            </a:pPr>
            <a:r>
              <a:rPr lang="en-US" dirty="0"/>
              <a:t>	</a:t>
            </a:r>
            <a:r>
              <a:rPr lang="en-US" dirty="0" smtClean="0"/>
              <a:t>	Please keep the proper recording of the Donors with 	their full address and PAN No.</a:t>
            </a:r>
          </a:p>
          <a:p>
            <a:pPr lvl="1"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TRUST ACCOUNT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Trust Accounts are maintain as financial year 31</a:t>
            </a:r>
            <a:r>
              <a:rPr lang="en-US" sz="2800" baseline="30000" dirty="0" smtClean="0"/>
              <a:t>st</a:t>
            </a:r>
            <a:r>
              <a:rPr lang="en-US" sz="2800" dirty="0" smtClean="0"/>
              <a:t> March</a:t>
            </a:r>
          </a:p>
          <a:p>
            <a:r>
              <a:rPr lang="en-US" sz="2800" dirty="0" smtClean="0"/>
              <a:t>Should be audited and file a copy to Charity Commissioner </a:t>
            </a:r>
          </a:p>
          <a:p>
            <a:r>
              <a:rPr lang="en-US" sz="2800" dirty="0" smtClean="0"/>
              <a:t>IT Return to be filed in prescribed time</a:t>
            </a:r>
          </a:p>
          <a:p>
            <a:r>
              <a:rPr lang="en-US" sz="2800" dirty="0" smtClean="0"/>
              <a:t>Any change in the Trustee should be get approved at Charity Commissioner’s Office</a:t>
            </a:r>
          </a:p>
          <a:p>
            <a:r>
              <a:rPr lang="en-US" sz="2800" dirty="0" smtClean="0"/>
              <a:t>Records should be maintain for minimum 10 years</a:t>
            </a:r>
          </a:p>
          <a:p>
            <a:endParaRPr lang="en-US" sz="24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981200"/>
            <a:ext cx="7848600" cy="10668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6600" b="1" dirty="0" smtClean="0"/>
              <a:t>THANK YOU !!</a:t>
            </a:r>
          </a:p>
        </p:txBody>
      </p:sp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3733800" y="4841875"/>
            <a:ext cx="50292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5400" b="1"/>
              <a:t>Subodh Bohra</a:t>
            </a:r>
          </a:p>
        </p:txBody>
      </p:sp>
      <p:pic>
        <p:nvPicPr>
          <p:cNvPr id="16388" name="Picture 4" descr="C:\Documents and Settings\Administrator\My Documents\My Pictures\!cid_008e01c6ec47$84333760$0301010a@FERDIS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3581400"/>
            <a:ext cx="2667000" cy="287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FINANCE AND BUDGET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en-US" sz="4000" dirty="0" smtClean="0"/>
          </a:p>
          <a:p>
            <a:pPr algn="ctr"/>
            <a:r>
              <a:rPr lang="en-US" sz="4000" dirty="0" smtClean="0"/>
              <a:t>Club</a:t>
            </a:r>
          </a:p>
          <a:p>
            <a:pPr algn="ctr"/>
            <a:r>
              <a:rPr lang="en-US" sz="4000" dirty="0" smtClean="0"/>
              <a:t>Trust</a:t>
            </a:r>
            <a:endParaRPr lang="en-US" sz="4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Club Account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4114800"/>
          </a:xfrm>
        </p:spPr>
        <p:txBody>
          <a:bodyPr/>
          <a:lstStyle/>
          <a:p>
            <a:r>
              <a:rPr lang="en-US" dirty="0" smtClean="0"/>
              <a:t>Budget </a:t>
            </a:r>
          </a:p>
          <a:p>
            <a:r>
              <a:rPr lang="en-US" dirty="0" smtClean="0"/>
              <a:t>Club Accounts</a:t>
            </a:r>
          </a:p>
          <a:p>
            <a:r>
              <a:rPr lang="en-US" dirty="0" smtClean="0"/>
              <a:t>District Grant Account</a:t>
            </a:r>
          </a:p>
          <a:p>
            <a:r>
              <a:rPr lang="en-US" dirty="0" smtClean="0"/>
              <a:t>Global Grant Account</a:t>
            </a:r>
          </a:p>
          <a:p>
            <a:r>
              <a:rPr lang="en-US" dirty="0" smtClean="0"/>
              <a:t>District </a:t>
            </a:r>
            <a:r>
              <a:rPr lang="en-US" dirty="0" err="1" smtClean="0"/>
              <a:t>Programme</a:t>
            </a:r>
            <a:r>
              <a:rPr lang="en-US" dirty="0" smtClean="0"/>
              <a:t> Sponsor’s Account</a:t>
            </a:r>
          </a:p>
          <a:p>
            <a:r>
              <a:rPr lang="en-US" dirty="0" smtClean="0"/>
              <a:t>Fund Raising</a:t>
            </a:r>
          </a:p>
          <a:p>
            <a:r>
              <a:rPr lang="en-US" dirty="0" smtClean="0"/>
              <a:t>Trust Accounts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914400"/>
          </a:xfrm>
        </p:spPr>
        <p:txBody>
          <a:bodyPr>
            <a:normAutofit/>
          </a:bodyPr>
          <a:lstStyle/>
          <a:p>
            <a:r>
              <a:rPr lang="en-US" dirty="0" smtClean="0"/>
              <a:t>BUDGET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>
            <a:normAutofit fontScale="85000" lnSpcReduction="10000"/>
          </a:bodyPr>
          <a:lstStyle/>
          <a:p>
            <a:r>
              <a:rPr lang="en-US" sz="2800" dirty="0" smtClean="0"/>
              <a:t>Administration of Club’s Regular and Board Meetings</a:t>
            </a:r>
          </a:p>
          <a:p>
            <a:r>
              <a:rPr lang="en-US" sz="2800" dirty="0" smtClean="0"/>
              <a:t>Ensure some allocation for District </a:t>
            </a:r>
            <a:r>
              <a:rPr lang="en-US" sz="2800" dirty="0" err="1" smtClean="0"/>
              <a:t>Programmes</a:t>
            </a:r>
            <a:r>
              <a:rPr lang="en-US" sz="2800" dirty="0" smtClean="0"/>
              <a:t> and Seminars</a:t>
            </a:r>
          </a:p>
          <a:p>
            <a:r>
              <a:rPr lang="en-US" sz="2800" dirty="0" smtClean="0"/>
              <a:t>Consider earlier year’s expenditure</a:t>
            </a:r>
          </a:p>
          <a:p>
            <a:r>
              <a:rPr lang="en-US" sz="2800" dirty="0" smtClean="0"/>
              <a:t>Continuous projects of the Club</a:t>
            </a:r>
          </a:p>
          <a:p>
            <a:r>
              <a:rPr lang="en-US" sz="2800" dirty="0" smtClean="0"/>
              <a:t>Mandatory Dues</a:t>
            </a:r>
          </a:p>
          <a:p>
            <a:r>
              <a:rPr lang="en-US" sz="2800" dirty="0" smtClean="0"/>
              <a:t>Should be ready by May end and approved by the Board</a:t>
            </a:r>
          </a:p>
          <a:p>
            <a:endParaRPr lang="en-US" sz="2800" dirty="0" smtClean="0"/>
          </a:p>
          <a:p>
            <a:endParaRPr lang="en-US" sz="2800" dirty="0" smtClean="0"/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		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CLUB ACCOUNTS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Mandatory Dues payment</a:t>
            </a:r>
          </a:p>
          <a:p>
            <a:r>
              <a:rPr lang="en-US" dirty="0" smtClean="0"/>
              <a:t>Last Year’s Audited Accounts (RCP 9.010)</a:t>
            </a:r>
          </a:p>
          <a:p>
            <a:r>
              <a:rPr lang="en-US" dirty="0" smtClean="0"/>
              <a:t>Review of Budget and </a:t>
            </a:r>
            <a:r>
              <a:rPr lang="en-US" dirty="0" err="1" smtClean="0"/>
              <a:t>Actuals</a:t>
            </a:r>
            <a:r>
              <a:rPr lang="en-US" dirty="0" smtClean="0"/>
              <a:t> periodically</a:t>
            </a:r>
          </a:p>
          <a:p>
            <a:r>
              <a:rPr lang="en-US" dirty="0" smtClean="0"/>
              <a:t>Avoid outsider donations other than members</a:t>
            </a:r>
          </a:p>
          <a:p>
            <a:r>
              <a:rPr lang="en-US" dirty="0" smtClean="0"/>
              <a:t>Transparency should be kept</a:t>
            </a:r>
          </a:p>
          <a:p>
            <a:r>
              <a:rPr lang="en-US" dirty="0" smtClean="0"/>
              <a:t>Handling over the accounts to successor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Mandatory Dues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RI Semi Annual Dues per capita  		US $ 28.00</a:t>
            </a:r>
          </a:p>
          <a:p>
            <a:r>
              <a:rPr lang="en-US" dirty="0" smtClean="0"/>
              <a:t>Council on Legislation Annually in July	US $ 1.5</a:t>
            </a:r>
          </a:p>
          <a:p>
            <a:r>
              <a:rPr lang="en-US" dirty="0" smtClean="0"/>
              <a:t>District Dues Annually in July	per capita		</a:t>
            </a:r>
          </a:p>
          <a:p>
            <a:pPr>
              <a:buNone/>
            </a:pPr>
            <a:r>
              <a:rPr lang="en-US" dirty="0" smtClean="0"/>
              <a:t>	Payable to District General Fund 		Rs. 100.00</a:t>
            </a:r>
          </a:p>
          <a:p>
            <a:pPr>
              <a:buNone/>
            </a:pPr>
            <a:r>
              <a:rPr lang="en-US" dirty="0" smtClean="0"/>
              <a:t>	Payable to District Welfare Fund		Rs. 300.00</a:t>
            </a:r>
          </a:p>
          <a:p>
            <a:pPr>
              <a:buNone/>
            </a:pPr>
            <a:r>
              <a:rPr lang="en-US" dirty="0" smtClean="0"/>
              <a:t>	Payable to District Welfare Fund Literacy	Rs. 100.00</a:t>
            </a:r>
          </a:p>
          <a:p>
            <a:r>
              <a:rPr lang="en-US" dirty="0" smtClean="0"/>
              <a:t>The Rotary News Annually			Rs. 420.00</a:t>
            </a:r>
          </a:p>
          <a:p>
            <a:pPr>
              <a:buNone/>
            </a:pPr>
            <a:r>
              <a:rPr lang="en-US" dirty="0" smtClean="0"/>
              <a:t>	Or The Rotarian Magazine Semi Annually	US $ 12.00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DISTRICT GRANT ACCOUNT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Do not start the project applied and sanctioned till final approval for starting received from the District Grant Committee Chair</a:t>
            </a:r>
          </a:p>
          <a:p>
            <a:r>
              <a:rPr lang="en-US" sz="2800" dirty="0" smtClean="0"/>
              <a:t>Follow the instruction for reporting strictly to the point and as per the application</a:t>
            </a:r>
          </a:p>
          <a:p>
            <a:r>
              <a:rPr lang="en-US" sz="2800" dirty="0" smtClean="0"/>
              <a:t>In variation must be informed to the District Grant Chair</a:t>
            </a:r>
          </a:p>
          <a:p>
            <a:r>
              <a:rPr lang="en-US" sz="2800" dirty="0" smtClean="0"/>
              <a:t>Final Report to be submitted as required within 15 days from the date of project completed</a:t>
            </a:r>
          </a:p>
          <a:p>
            <a:pPr>
              <a:buNone/>
            </a:pPr>
            <a:endParaRPr lang="en-US" sz="28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GLOBAL GRANT ACCOUNT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Do not start the project till you receive the actual amount in your bank account</a:t>
            </a:r>
          </a:p>
          <a:p>
            <a:r>
              <a:rPr lang="en-US" sz="2800" dirty="0" smtClean="0"/>
              <a:t>Follow the instruction for reporting strictly to the point and as per the application</a:t>
            </a:r>
          </a:p>
          <a:p>
            <a:r>
              <a:rPr lang="en-US" sz="2800" dirty="0" smtClean="0"/>
              <a:t>In variation must be informed to the Global Grant Chair at RI and confirmation received in writing</a:t>
            </a:r>
          </a:p>
          <a:p>
            <a:r>
              <a:rPr lang="en-US" sz="2800" dirty="0" smtClean="0"/>
              <a:t>Final Report to be submitted as required within 15 days from the date of project completed</a:t>
            </a:r>
          </a:p>
          <a:p>
            <a:pPr>
              <a:buNone/>
            </a:pPr>
            <a:endParaRPr lang="en-US" sz="28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DISTRICT PROGRAMME SPONSOR’S ACCOUNT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Any District </a:t>
            </a:r>
            <a:r>
              <a:rPr lang="en-US" sz="2800" dirty="0" err="1" smtClean="0"/>
              <a:t>Programme</a:t>
            </a:r>
            <a:r>
              <a:rPr lang="en-US" sz="2800" dirty="0" smtClean="0"/>
              <a:t> authorised by District Governor in which you are inviting other club to participate financially and if you are leading club please prepared the final financial statement </a:t>
            </a:r>
          </a:p>
          <a:p>
            <a:r>
              <a:rPr lang="en-US" sz="2800" dirty="0" smtClean="0"/>
              <a:t>Send the final accounts to the participating clubs to keep the transparency with a copy to District Treasurer</a:t>
            </a:r>
          </a:p>
          <a:p>
            <a:endParaRPr lang="en-US" sz="2800" dirty="0" smtClean="0"/>
          </a:p>
          <a:p>
            <a:pPr>
              <a:buNone/>
            </a:pPr>
            <a:endParaRPr lang="en-US" sz="28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47</TotalTime>
  <Words>360</Words>
  <Application>Microsoft Office PowerPoint</Application>
  <PresentationFormat>On-screen Show (4:3)</PresentationFormat>
  <Paragraphs>68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Flow</vt:lpstr>
      <vt:lpstr>Rotary International District 3141</vt:lpstr>
      <vt:lpstr>FINANCE AND BUDGET </vt:lpstr>
      <vt:lpstr>Club Account</vt:lpstr>
      <vt:lpstr>BUDGET</vt:lpstr>
      <vt:lpstr>CLUB ACCOUNTS</vt:lpstr>
      <vt:lpstr>Mandatory Dues</vt:lpstr>
      <vt:lpstr>DISTRICT GRANT ACCOUNT</vt:lpstr>
      <vt:lpstr>GLOBAL GRANT ACCOUNT</vt:lpstr>
      <vt:lpstr>DISTRICT PROGRAMME SPONSOR’S ACCOUNT</vt:lpstr>
      <vt:lpstr>FUND RAISING</vt:lpstr>
      <vt:lpstr>TRUST ACCOUNT</vt:lpstr>
      <vt:lpstr>THANK YOU !!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ROTARY INTERNATIONAL DISTRICT 3141</dc:title>
  <dc:creator>Sharp Metal</dc:creator>
  <cp:lastModifiedBy>Sharp Metal</cp:lastModifiedBy>
  <cp:revision>10</cp:revision>
  <dcterms:created xsi:type="dcterms:W3CDTF">2016-02-13T11:09:52Z</dcterms:created>
  <dcterms:modified xsi:type="dcterms:W3CDTF">2016-03-18T08:26:54Z</dcterms:modified>
</cp:coreProperties>
</file>