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521" r:id="rId2"/>
    <p:sldId id="818" r:id="rId3"/>
    <p:sldId id="819" r:id="rId4"/>
    <p:sldId id="597" r:id="rId5"/>
    <p:sldId id="598" r:id="rId6"/>
    <p:sldId id="651" r:id="rId7"/>
    <p:sldId id="600" r:id="rId8"/>
    <p:sldId id="601" r:id="rId9"/>
    <p:sldId id="693" r:id="rId10"/>
    <p:sldId id="611" r:id="rId11"/>
    <p:sldId id="705" r:id="rId12"/>
    <p:sldId id="702" r:id="rId13"/>
    <p:sldId id="806" r:id="rId14"/>
    <p:sldId id="703" r:id="rId15"/>
    <p:sldId id="704" r:id="rId16"/>
    <p:sldId id="687" r:id="rId17"/>
    <p:sldId id="672" r:id="rId18"/>
    <p:sldId id="673" r:id="rId19"/>
    <p:sldId id="723" r:id="rId20"/>
    <p:sldId id="674" r:id="rId21"/>
    <p:sldId id="777" r:id="rId22"/>
    <p:sldId id="778" r:id="rId23"/>
    <p:sldId id="782" r:id="rId24"/>
    <p:sldId id="675" r:id="rId25"/>
    <p:sldId id="805" r:id="rId26"/>
    <p:sldId id="804" r:id="rId27"/>
    <p:sldId id="720" r:id="rId28"/>
    <p:sldId id="721" r:id="rId29"/>
    <p:sldId id="725" r:id="rId30"/>
    <p:sldId id="726" r:id="rId31"/>
    <p:sldId id="727" r:id="rId32"/>
    <p:sldId id="728" r:id="rId33"/>
    <p:sldId id="634" r:id="rId34"/>
    <p:sldId id="729" r:id="rId35"/>
    <p:sldId id="683" r:id="rId36"/>
    <p:sldId id="724" r:id="rId37"/>
    <p:sldId id="801" r:id="rId38"/>
    <p:sldId id="802" r:id="rId39"/>
    <p:sldId id="803" r:id="rId40"/>
    <p:sldId id="808" r:id="rId41"/>
    <p:sldId id="817" r:id="rId42"/>
    <p:sldId id="807" r:id="rId43"/>
    <p:sldId id="811" r:id="rId44"/>
    <p:sldId id="812" r:id="rId45"/>
    <p:sldId id="813" r:id="rId46"/>
    <p:sldId id="814" r:id="rId47"/>
    <p:sldId id="815" r:id="rId48"/>
    <p:sldId id="816" r:id="rId49"/>
    <p:sldId id="821" r:id="rId50"/>
    <p:sldId id="809" r:id="rId51"/>
    <p:sldId id="810" r:id="rId52"/>
    <p:sldId id="820" r:id="rId53"/>
    <p:sldId id="800" r:id="rId54"/>
    <p:sldId id="718" r:id="rId55"/>
    <p:sldId id="719" r:id="rId56"/>
  </p:sldIdLst>
  <p:sldSz cx="9144000" cy="6858000" type="screen4x3"/>
  <p:notesSz cx="6954838" cy="9309100"/>
  <p:custDataLst>
    <p:tags r:id="rId59"/>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FF9933"/>
    <a:srgbClr val="CC99FF"/>
    <a:srgbClr val="008080"/>
    <a:srgbClr val="9999FF"/>
    <a:srgbClr val="00FFCC"/>
    <a:srgbClr val="8D1BFF"/>
    <a:srgbClr val="FF53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83" autoAdjust="0"/>
    <p:restoredTop sz="86374" autoAdjust="0"/>
  </p:normalViewPr>
  <p:slideViewPr>
    <p:cSldViewPr>
      <p:cViewPr>
        <p:scale>
          <a:sx n="81" d="100"/>
          <a:sy n="81" d="100"/>
        </p:scale>
        <p:origin x="-170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0" d="100"/>
          <a:sy n="40" d="100"/>
        </p:scale>
        <p:origin x="-1488" y="-96"/>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tags" Target="tags/tag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3013075" cy="465138"/>
          </a:xfrm>
          <a:prstGeom prst="rect">
            <a:avLst/>
          </a:prstGeom>
          <a:noFill/>
          <a:ln>
            <a:noFill/>
          </a:ln>
          <a:effectLst/>
          <a:extLst/>
        </p:spPr>
        <p:txBody>
          <a:bodyPr vert="horz" wrap="square" lIns="92930" tIns="46465" rIns="92930" bIns="46465" numCol="1" anchor="t" anchorCtr="0" compatLnSpc="1">
            <a:prstTxWarp prst="textNoShape">
              <a:avLst/>
            </a:prstTxWarp>
          </a:bodyPr>
          <a:lstStyle>
            <a:lvl1pPr>
              <a:defRPr sz="1200">
                <a:cs typeface="+mn-cs"/>
              </a:defRPr>
            </a:lvl1pPr>
          </a:lstStyle>
          <a:p>
            <a:pPr>
              <a:defRPr/>
            </a:pPr>
            <a:endParaRPr lang="en-US"/>
          </a:p>
        </p:txBody>
      </p:sp>
      <p:sp>
        <p:nvSpPr>
          <p:cNvPr id="110595" name="Rectangle 3"/>
          <p:cNvSpPr>
            <a:spLocks noGrp="1" noChangeArrowheads="1"/>
          </p:cNvSpPr>
          <p:nvPr>
            <p:ph type="dt" idx="1"/>
          </p:nvPr>
        </p:nvSpPr>
        <p:spPr bwMode="auto">
          <a:xfrm>
            <a:off x="3941763" y="0"/>
            <a:ext cx="3013075" cy="465138"/>
          </a:xfrm>
          <a:prstGeom prst="rect">
            <a:avLst/>
          </a:prstGeom>
          <a:noFill/>
          <a:ln>
            <a:noFill/>
          </a:ln>
          <a:effectLst/>
          <a:extLst/>
        </p:spPr>
        <p:txBody>
          <a:bodyPr vert="horz" wrap="square" lIns="92930" tIns="46465" rIns="92930" bIns="46465" numCol="1" anchor="t" anchorCtr="0" compatLnSpc="1">
            <a:prstTxWarp prst="textNoShape">
              <a:avLst/>
            </a:prstTxWarp>
          </a:bodyPr>
          <a:lstStyle>
            <a:lvl1pPr algn="r">
              <a:defRPr sz="1200">
                <a:cs typeface="+mn-cs"/>
              </a:defRPr>
            </a:lvl1pPr>
          </a:lstStyle>
          <a:p>
            <a:pPr>
              <a:defRPr/>
            </a:pPr>
            <a:endParaRPr lang="en-US"/>
          </a:p>
        </p:txBody>
      </p:sp>
      <p:sp>
        <p:nvSpPr>
          <p:cNvPr id="69636" name="Rectangle 4"/>
          <p:cNvSpPr>
            <a:spLocks noGrp="1" noRot="1" noChangeAspect="1" noChangeArrowheads="1" noTextEdit="1"/>
          </p:cNvSpPr>
          <p:nvPr>
            <p:ph type="sldImg" idx="2"/>
          </p:nvPr>
        </p:nvSpPr>
        <p:spPr bwMode="auto">
          <a:xfrm>
            <a:off x="1150938" y="698500"/>
            <a:ext cx="4652962" cy="3490913"/>
          </a:xfrm>
          <a:prstGeom prst="rect">
            <a:avLst/>
          </a:prstGeom>
          <a:noFill/>
          <a:ln w="9525">
            <a:solidFill>
              <a:srgbClr val="000000"/>
            </a:solidFill>
            <a:miter lim="800000"/>
            <a:headEnd/>
            <a:tailEnd/>
          </a:ln>
        </p:spPr>
      </p:sp>
      <p:sp>
        <p:nvSpPr>
          <p:cNvPr id="110597" name="Rectangle 5"/>
          <p:cNvSpPr>
            <a:spLocks noGrp="1" noChangeArrowheads="1"/>
          </p:cNvSpPr>
          <p:nvPr>
            <p:ph type="body" sz="quarter" idx="3"/>
          </p:nvPr>
        </p:nvSpPr>
        <p:spPr bwMode="auto">
          <a:xfrm>
            <a:off x="927100" y="4421188"/>
            <a:ext cx="5100638" cy="4189412"/>
          </a:xfrm>
          <a:prstGeom prst="rect">
            <a:avLst/>
          </a:prstGeom>
          <a:noFill/>
          <a:ln>
            <a:noFill/>
          </a:ln>
          <a:effectLst/>
          <a:extLst/>
        </p:spPr>
        <p:txBody>
          <a:bodyPr vert="horz" wrap="square" lIns="92930" tIns="46465" rIns="92930" bIns="464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0598" name="Rectangle 6"/>
          <p:cNvSpPr>
            <a:spLocks noGrp="1" noChangeArrowheads="1"/>
          </p:cNvSpPr>
          <p:nvPr>
            <p:ph type="ftr" sz="quarter" idx="4"/>
          </p:nvPr>
        </p:nvSpPr>
        <p:spPr bwMode="auto">
          <a:xfrm>
            <a:off x="0" y="8843963"/>
            <a:ext cx="3013075" cy="465137"/>
          </a:xfrm>
          <a:prstGeom prst="rect">
            <a:avLst/>
          </a:prstGeom>
          <a:noFill/>
          <a:ln>
            <a:noFill/>
          </a:ln>
          <a:effectLst/>
          <a:extLst/>
        </p:spPr>
        <p:txBody>
          <a:bodyPr vert="horz" wrap="square" lIns="92930" tIns="46465" rIns="92930" bIns="46465" numCol="1" anchor="b" anchorCtr="0" compatLnSpc="1">
            <a:prstTxWarp prst="textNoShape">
              <a:avLst/>
            </a:prstTxWarp>
          </a:bodyPr>
          <a:lstStyle>
            <a:lvl1pPr>
              <a:defRPr sz="1200">
                <a:cs typeface="+mn-cs"/>
              </a:defRPr>
            </a:lvl1pPr>
          </a:lstStyle>
          <a:p>
            <a:pPr>
              <a:defRPr/>
            </a:pPr>
            <a:endParaRPr lang="en-US"/>
          </a:p>
        </p:txBody>
      </p:sp>
      <p:sp>
        <p:nvSpPr>
          <p:cNvPr id="110599" name="Rectangle 7"/>
          <p:cNvSpPr>
            <a:spLocks noGrp="1" noChangeArrowheads="1"/>
          </p:cNvSpPr>
          <p:nvPr>
            <p:ph type="sldNum" sz="quarter" idx="5"/>
          </p:nvPr>
        </p:nvSpPr>
        <p:spPr bwMode="auto">
          <a:xfrm>
            <a:off x="3941763" y="8843963"/>
            <a:ext cx="3013075" cy="465137"/>
          </a:xfrm>
          <a:prstGeom prst="rect">
            <a:avLst/>
          </a:prstGeom>
          <a:noFill/>
          <a:ln>
            <a:noFill/>
          </a:ln>
          <a:effectLst/>
          <a:extLst/>
        </p:spPr>
        <p:txBody>
          <a:bodyPr vert="horz" wrap="square" lIns="92930" tIns="46465" rIns="92930" bIns="46465" numCol="1" anchor="b" anchorCtr="0" compatLnSpc="1">
            <a:prstTxWarp prst="textNoShape">
              <a:avLst/>
            </a:prstTxWarp>
          </a:bodyPr>
          <a:lstStyle>
            <a:lvl1pPr algn="r">
              <a:defRPr sz="1200">
                <a:cs typeface="+mn-cs"/>
              </a:defRPr>
            </a:lvl1pPr>
          </a:lstStyle>
          <a:p>
            <a:pPr>
              <a:defRPr/>
            </a:pPr>
            <a:fld id="{EFD6E677-5740-4F92-BE62-EC024328E5AC}" type="slidenum">
              <a:rPr lang="en-US"/>
              <a:pPr>
                <a:defRPr/>
              </a:pPr>
              <a:t>‹#›</a:t>
            </a:fld>
            <a:endParaRPr lang="en-US"/>
          </a:p>
        </p:txBody>
      </p:sp>
    </p:spTree>
    <p:extLst>
      <p:ext uri="{BB962C8B-B14F-4D97-AF65-F5344CB8AC3E}">
        <p14:creationId xmlns:p14="http://schemas.microsoft.com/office/powerpoint/2010/main" val="30026766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90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90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0"/>
            <a:ext cx="9144000" cy="6858000"/>
          </a:xfrm>
          <a:prstGeom prst="rect">
            <a:avLst/>
          </a:prstGeom>
          <a:gradFill rotWithShape="0">
            <a:gsLst>
              <a:gs pos="0">
                <a:schemeClr val="tx1"/>
              </a:gs>
              <a:gs pos="50000">
                <a:srgbClr val="462280"/>
              </a:gs>
              <a:gs pos="100000">
                <a:schemeClr val="tx1"/>
              </a:gs>
            </a:gsLst>
            <a:lin ang="18900000" scaled="1"/>
          </a:gradFill>
          <a:ln>
            <a:noFill/>
          </a:ln>
          <a:effectLst/>
          <a:extLst/>
        </p:spPr>
        <p:txBody>
          <a:bodyPr wrap="none" anchor="ctr"/>
          <a:lstStyle/>
          <a:p>
            <a:pPr>
              <a:defRPr/>
            </a:pPr>
            <a:endParaRPr lang="en-US">
              <a:cs typeface="+mn-cs"/>
            </a:endParaRPr>
          </a:p>
        </p:txBody>
      </p:sp>
      <p:sp>
        <p:nvSpPr>
          <p:cNvPr id="1027" name="Rectangle 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9"/>
          <p:cNvSpPr>
            <a:spLocks noChangeArrowheads="1"/>
          </p:cNvSpPr>
          <p:nvPr userDrawn="1"/>
        </p:nvSpPr>
        <p:spPr bwMode="auto">
          <a:xfrm>
            <a:off x="0" y="1276350"/>
            <a:ext cx="9144000" cy="95250"/>
          </a:xfrm>
          <a:prstGeom prst="rect">
            <a:avLst/>
          </a:prstGeom>
          <a:solidFill>
            <a:srgbClr val="FEF7E2"/>
          </a:solidFill>
          <a:ln w="9525">
            <a:noFill/>
            <a:miter lim="800000"/>
            <a:headEnd/>
            <a:tailEnd/>
          </a:ln>
          <a:effectLst/>
        </p:spPr>
        <p:txBody>
          <a:bodyPr wrap="none" anchor="ctr"/>
          <a:lstStyle/>
          <a:p>
            <a:pPr>
              <a:defRPr/>
            </a:pPr>
            <a:endParaRPr lang="en-US">
              <a:cs typeface="+mn-cs"/>
            </a:endParaRPr>
          </a:p>
        </p:txBody>
      </p:sp>
      <p:sp>
        <p:nvSpPr>
          <p:cNvPr id="1029" name="Line 10"/>
          <p:cNvSpPr>
            <a:spLocks noChangeShapeType="1"/>
          </p:cNvSpPr>
          <p:nvPr userDrawn="1"/>
        </p:nvSpPr>
        <p:spPr bwMode="auto">
          <a:xfrm>
            <a:off x="0" y="1219200"/>
            <a:ext cx="9144000" cy="0"/>
          </a:xfrm>
          <a:prstGeom prst="line">
            <a:avLst/>
          </a:prstGeom>
          <a:noFill/>
          <a:ln w="9525">
            <a:solidFill>
              <a:srgbClr val="FFFFCC"/>
            </a:solidFill>
            <a:round/>
            <a:headEnd/>
            <a:tailEnd/>
          </a:ln>
          <a:effectLst/>
        </p:spPr>
        <p:txBody>
          <a:bodyPr/>
          <a:lstStyle/>
          <a:p>
            <a:pPr>
              <a:defRPr/>
            </a:pPr>
            <a:endParaRPr lang="en-US">
              <a:cs typeface="+mn-cs"/>
            </a:endParaRPr>
          </a:p>
        </p:txBody>
      </p:sp>
      <p:sp>
        <p:nvSpPr>
          <p:cNvPr id="1030" name="Rectangle 11"/>
          <p:cNvSpPr>
            <a:spLocks noChangeArrowheads="1"/>
          </p:cNvSpPr>
          <p:nvPr userDrawn="1"/>
        </p:nvSpPr>
        <p:spPr bwMode="auto">
          <a:xfrm>
            <a:off x="304800" y="0"/>
            <a:ext cx="228600" cy="6858000"/>
          </a:xfrm>
          <a:prstGeom prst="rect">
            <a:avLst/>
          </a:prstGeom>
          <a:gradFill rotWithShape="0">
            <a:gsLst>
              <a:gs pos="0">
                <a:srgbClr val="462280"/>
              </a:gs>
              <a:gs pos="100000">
                <a:srgbClr val="4AB3C8"/>
              </a:gs>
            </a:gsLst>
            <a:lin ang="5400000" scaled="1"/>
          </a:gradFill>
          <a:ln w="9525">
            <a:noFill/>
            <a:miter lim="800000"/>
            <a:headEnd/>
            <a:tailEnd/>
          </a:ln>
          <a:effectLst/>
        </p:spPr>
        <p:txBody>
          <a:bodyPr wrap="none" anchor="ctr"/>
          <a:lstStyle/>
          <a:p>
            <a:pPr>
              <a:defRPr/>
            </a:pPr>
            <a:endParaRPr lang="en-US">
              <a:cs typeface="+mn-cs"/>
            </a:endParaRPr>
          </a:p>
        </p:txBody>
      </p:sp>
      <p:sp>
        <p:nvSpPr>
          <p:cNvPr id="2" name="Rectangle 12"/>
          <p:cNvSpPr>
            <a:spLocks noChangeArrowheads="1"/>
          </p:cNvSpPr>
          <p:nvPr userDrawn="1"/>
        </p:nvSpPr>
        <p:spPr bwMode="auto">
          <a:xfrm>
            <a:off x="0" y="457200"/>
            <a:ext cx="1295400" cy="685800"/>
          </a:xfrm>
          <a:prstGeom prst="rect">
            <a:avLst/>
          </a:prstGeom>
          <a:gradFill rotWithShape="0">
            <a:gsLst>
              <a:gs pos="0">
                <a:srgbClr val="DEBDFF"/>
              </a:gs>
              <a:gs pos="100000">
                <a:srgbClr val="462280"/>
              </a:gs>
            </a:gsLst>
            <a:lin ang="0" scaled="1"/>
          </a:gradFill>
          <a:ln w="9525">
            <a:noFill/>
            <a:miter lim="800000"/>
            <a:headEnd/>
            <a:tailEnd/>
          </a:ln>
          <a:effectLst/>
        </p:spPr>
        <p:txBody>
          <a:bodyPr wrap="none" anchor="ctr"/>
          <a:lstStyle/>
          <a:p>
            <a:pPr>
              <a:defRPr/>
            </a:pPr>
            <a:endParaRPr lang="en-US">
              <a:cs typeface="+mn-cs"/>
            </a:endParaRPr>
          </a:p>
        </p:txBody>
      </p:sp>
      <p:sp>
        <p:nvSpPr>
          <p:cNvPr id="1032" name="Rectangle 13"/>
          <p:cNvSpPr>
            <a:spLocks noGrp="1" noChangeArrowheads="1"/>
          </p:cNvSpPr>
          <p:nvPr>
            <p:ph type="title"/>
          </p:nvPr>
        </p:nvSpPr>
        <p:spPr bwMode="auto">
          <a:xfrm>
            <a:off x="685800" y="3048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xmlns:p14="http://schemas.microsoft.com/office/powerpoint/2010/main">
    <p:fade/>
  </p:transition>
  <p:txStyles>
    <p:titleStyle>
      <a:lvl1pPr algn="ctr" rtl="0" eaLnBrk="0" fontAlgn="base" hangingPunct="0">
        <a:spcBef>
          <a:spcPct val="0"/>
        </a:spcBef>
        <a:spcAft>
          <a:spcPct val="0"/>
        </a:spcAft>
        <a:defRPr sz="4000" b="1">
          <a:solidFill>
            <a:srgbClr val="FFF8E7"/>
          </a:solidFill>
          <a:latin typeface="+mj-lt"/>
          <a:ea typeface="+mj-ea"/>
          <a:cs typeface="+mj-cs"/>
        </a:defRPr>
      </a:lvl1pPr>
      <a:lvl2pPr algn="ctr" rtl="0" eaLnBrk="0" fontAlgn="base" hangingPunct="0">
        <a:spcBef>
          <a:spcPct val="0"/>
        </a:spcBef>
        <a:spcAft>
          <a:spcPct val="0"/>
        </a:spcAft>
        <a:defRPr sz="4000" b="1">
          <a:solidFill>
            <a:srgbClr val="FFF8E7"/>
          </a:solidFill>
          <a:latin typeface="Arial" charset="0"/>
        </a:defRPr>
      </a:lvl2pPr>
      <a:lvl3pPr algn="ctr" rtl="0" eaLnBrk="0" fontAlgn="base" hangingPunct="0">
        <a:spcBef>
          <a:spcPct val="0"/>
        </a:spcBef>
        <a:spcAft>
          <a:spcPct val="0"/>
        </a:spcAft>
        <a:defRPr sz="4000" b="1">
          <a:solidFill>
            <a:srgbClr val="FFF8E7"/>
          </a:solidFill>
          <a:latin typeface="Arial" charset="0"/>
        </a:defRPr>
      </a:lvl3pPr>
      <a:lvl4pPr algn="ctr" rtl="0" eaLnBrk="0" fontAlgn="base" hangingPunct="0">
        <a:spcBef>
          <a:spcPct val="0"/>
        </a:spcBef>
        <a:spcAft>
          <a:spcPct val="0"/>
        </a:spcAft>
        <a:defRPr sz="4000" b="1">
          <a:solidFill>
            <a:srgbClr val="FFF8E7"/>
          </a:solidFill>
          <a:latin typeface="Arial" charset="0"/>
        </a:defRPr>
      </a:lvl4pPr>
      <a:lvl5pPr algn="ctr" rtl="0" eaLnBrk="0" fontAlgn="base" hangingPunct="0">
        <a:spcBef>
          <a:spcPct val="0"/>
        </a:spcBef>
        <a:spcAft>
          <a:spcPct val="0"/>
        </a:spcAft>
        <a:defRPr sz="4000" b="1">
          <a:solidFill>
            <a:srgbClr val="FFF8E7"/>
          </a:solidFill>
          <a:latin typeface="Arial" charset="0"/>
        </a:defRPr>
      </a:lvl5pPr>
      <a:lvl6pPr marL="457200" algn="ctr" rtl="0" fontAlgn="base">
        <a:spcBef>
          <a:spcPct val="0"/>
        </a:spcBef>
        <a:spcAft>
          <a:spcPct val="0"/>
        </a:spcAft>
        <a:defRPr sz="4000" b="1">
          <a:solidFill>
            <a:srgbClr val="FFF8E7"/>
          </a:solidFill>
          <a:latin typeface="Arial" charset="0"/>
        </a:defRPr>
      </a:lvl6pPr>
      <a:lvl7pPr marL="914400" algn="ctr" rtl="0" fontAlgn="base">
        <a:spcBef>
          <a:spcPct val="0"/>
        </a:spcBef>
        <a:spcAft>
          <a:spcPct val="0"/>
        </a:spcAft>
        <a:defRPr sz="4000" b="1">
          <a:solidFill>
            <a:srgbClr val="FFF8E7"/>
          </a:solidFill>
          <a:latin typeface="Arial" charset="0"/>
        </a:defRPr>
      </a:lvl7pPr>
      <a:lvl8pPr marL="1371600" algn="ctr" rtl="0" fontAlgn="base">
        <a:spcBef>
          <a:spcPct val="0"/>
        </a:spcBef>
        <a:spcAft>
          <a:spcPct val="0"/>
        </a:spcAft>
        <a:defRPr sz="4000" b="1">
          <a:solidFill>
            <a:srgbClr val="FFF8E7"/>
          </a:solidFill>
          <a:latin typeface="Arial" charset="0"/>
        </a:defRPr>
      </a:lvl8pPr>
      <a:lvl9pPr marL="1828800" algn="ctr" rtl="0" fontAlgn="base">
        <a:spcBef>
          <a:spcPct val="0"/>
        </a:spcBef>
        <a:spcAft>
          <a:spcPct val="0"/>
        </a:spcAft>
        <a:defRPr sz="4000" b="1">
          <a:solidFill>
            <a:srgbClr val="FFF8E7"/>
          </a:solidFill>
          <a:latin typeface="Arial" charset="0"/>
        </a:defRPr>
      </a:lvl9pPr>
    </p:titleStyle>
    <p:bodyStyle>
      <a:lvl1pPr marL="342900" indent="-342900" algn="l" rtl="0" eaLnBrk="0" fontAlgn="base" hangingPunct="0">
        <a:spcBef>
          <a:spcPct val="20000"/>
        </a:spcBef>
        <a:spcAft>
          <a:spcPct val="0"/>
        </a:spcAft>
        <a:buClr>
          <a:srgbClr val="41B9D5"/>
        </a:buClr>
        <a:buFont typeface="Wingdings" pitchFamily="2" charset="2"/>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9.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9.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9.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11.jpeg"/><Relationship Id="rId5"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Users\admin\Desktop\Rotary emblems\Rotray emblem on wood plate.jpg"/>
          <p:cNvPicPr>
            <a:picLocks noChangeAspect="1" noChangeArrowheads="1"/>
          </p:cNvPicPr>
          <p:nvPr/>
        </p:nvPicPr>
        <p:blipFill>
          <a:blip r:embed="rId2" cstate="print"/>
          <a:srcRect/>
          <a:stretch>
            <a:fillRect/>
          </a:stretch>
        </p:blipFill>
        <p:spPr bwMode="auto">
          <a:xfrm>
            <a:off x="2362200" y="1524000"/>
            <a:ext cx="4876800" cy="4876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304800"/>
            <a:ext cx="7772400" cy="914400"/>
          </a:xfrm>
        </p:spPr>
        <p:txBody>
          <a:bodyPr/>
          <a:lstStyle/>
          <a:p>
            <a:r>
              <a:rPr lang="en-US" sz="3600" dirty="0" smtClean="0"/>
              <a:t>Organizing the Diabetes Awareness and Control program  </a:t>
            </a:r>
          </a:p>
        </p:txBody>
      </p:sp>
      <p:sp>
        <p:nvSpPr>
          <p:cNvPr id="3" name="Content Placeholder 2"/>
          <p:cNvSpPr>
            <a:spLocks noGrp="1"/>
          </p:cNvSpPr>
          <p:nvPr>
            <p:ph idx="1"/>
          </p:nvPr>
        </p:nvSpPr>
        <p:spPr>
          <a:xfrm>
            <a:off x="685800" y="1981200"/>
            <a:ext cx="5029200" cy="4572000"/>
          </a:xfrm>
        </p:spPr>
        <p:txBody>
          <a:bodyPr>
            <a:normAutofit fontScale="92500" lnSpcReduction="10000"/>
          </a:bodyPr>
          <a:lstStyle/>
          <a:p>
            <a:pPr>
              <a:defRPr/>
            </a:pPr>
            <a:r>
              <a:rPr lang="en-US" sz="3500" b="1" dirty="0" smtClean="0">
                <a:solidFill>
                  <a:srgbClr val="FFFF00"/>
                </a:solidFill>
                <a:latin typeface="+mj-lt"/>
              </a:rPr>
              <a:t>Our target is to scan a 1-3 </a:t>
            </a:r>
            <a:r>
              <a:rPr lang="en-US" sz="3500" b="1" dirty="0" err="1" smtClean="0">
                <a:solidFill>
                  <a:srgbClr val="FFFF00"/>
                </a:solidFill>
                <a:latin typeface="+mj-lt"/>
              </a:rPr>
              <a:t>Lakh</a:t>
            </a:r>
            <a:r>
              <a:rPr lang="en-US" sz="3500" b="1" dirty="0" smtClean="0">
                <a:solidFill>
                  <a:srgbClr val="FFFF00"/>
                </a:solidFill>
                <a:latin typeface="+mj-lt"/>
              </a:rPr>
              <a:t> population</a:t>
            </a:r>
          </a:p>
          <a:p>
            <a:pPr>
              <a:defRPr/>
            </a:pPr>
            <a:r>
              <a:rPr lang="en-US" sz="3500" dirty="0" smtClean="0">
                <a:latin typeface="+mj-lt"/>
              </a:rPr>
              <a:t> Organizing a mega event </a:t>
            </a:r>
            <a:r>
              <a:rPr lang="en-US" sz="3500" dirty="0">
                <a:latin typeface="+mj-lt"/>
              </a:rPr>
              <a:t>can seem like an </a:t>
            </a:r>
            <a:r>
              <a:rPr lang="en-US" sz="3500" dirty="0" smtClean="0">
                <a:latin typeface="+mj-lt"/>
              </a:rPr>
              <a:t>incredibly overwhelming </a:t>
            </a:r>
            <a:r>
              <a:rPr lang="en-US" sz="3500" dirty="0">
                <a:latin typeface="+mj-lt"/>
              </a:rPr>
              <a:t>task. </a:t>
            </a:r>
            <a:endParaRPr lang="en-US" sz="3500" dirty="0" smtClean="0">
              <a:latin typeface="+mj-lt"/>
            </a:endParaRPr>
          </a:p>
          <a:p>
            <a:pPr>
              <a:defRPr/>
            </a:pPr>
            <a:r>
              <a:rPr lang="en-US" sz="3500" dirty="0" smtClean="0">
                <a:latin typeface="+mj-lt"/>
              </a:rPr>
              <a:t>And </a:t>
            </a:r>
            <a:r>
              <a:rPr lang="en-US" sz="3500" dirty="0">
                <a:latin typeface="+mj-lt"/>
              </a:rPr>
              <a:t>without </a:t>
            </a:r>
            <a:r>
              <a:rPr lang="en-US" sz="3500" dirty="0" smtClean="0">
                <a:latin typeface="+mj-lt"/>
              </a:rPr>
              <a:t>organization </a:t>
            </a:r>
            <a:r>
              <a:rPr lang="en-US" sz="3500" dirty="0">
                <a:latin typeface="+mj-lt"/>
              </a:rPr>
              <a:t>and thinking ahead, it can </a:t>
            </a:r>
            <a:r>
              <a:rPr lang="en-US" sz="3500" dirty="0" smtClean="0">
                <a:latin typeface="+mj-lt"/>
              </a:rPr>
              <a:t>be a disaster </a:t>
            </a:r>
            <a:endParaRPr lang="en-US" sz="3500" dirty="0">
              <a:latin typeface="+mj-lt"/>
            </a:endParaRPr>
          </a:p>
          <a:p>
            <a:pPr>
              <a:defRPr/>
            </a:pPr>
            <a:endParaRPr lang="en-US" dirty="0"/>
          </a:p>
        </p:txBody>
      </p:sp>
      <p:pic>
        <p:nvPicPr>
          <p:cNvPr id="17412" name="Picture 2" descr="C:\Users\admin\Pictures\femto cat2\rotary new projs\Pseudoexfoliation\Police attack\Event management\target.jpg"/>
          <p:cNvPicPr>
            <a:picLocks noChangeAspect="1" noChangeArrowheads="1"/>
          </p:cNvPicPr>
          <p:nvPr/>
        </p:nvPicPr>
        <p:blipFill>
          <a:blip r:embed="rId2" cstate="print"/>
          <a:srcRect/>
          <a:stretch>
            <a:fillRect/>
          </a:stretch>
        </p:blipFill>
        <p:spPr bwMode="auto">
          <a:xfrm>
            <a:off x="6629400" y="2057400"/>
            <a:ext cx="2152650" cy="329565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895600"/>
            <a:ext cx="7772400" cy="1470025"/>
          </a:xfrm>
        </p:spPr>
        <p:txBody>
          <a:bodyPr/>
          <a:lstStyle/>
          <a:p>
            <a:r>
              <a:rPr lang="en-US" sz="3600" dirty="0" smtClean="0"/>
              <a:t>First of all let us understand clearly the Role of the District and the Role of Individual Clubs in organizing this Mega Event </a:t>
            </a:r>
            <a:endParaRPr lang="en-US" sz="3600" dirty="0"/>
          </a:p>
        </p:txBody>
      </p:sp>
      <p:sp>
        <p:nvSpPr>
          <p:cNvPr id="5" name="Subtitle 4"/>
          <p:cNvSpPr>
            <a:spLocks noGrp="1"/>
          </p:cNvSpPr>
          <p:nvPr>
            <p:ph type="subTitle" idx="1"/>
          </p:nvPr>
        </p:nvSpPr>
        <p:spPr/>
        <p:txBody>
          <a:bodyPr/>
          <a:lstStyle/>
          <a:p>
            <a:endParaRPr lang="en-US" dirty="0"/>
          </a:p>
        </p:txBody>
      </p:sp>
      <p:pic>
        <p:nvPicPr>
          <p:cNvPr id="6" name="Content Placeholder 7" descr="l0go.jpg"/>
          <p:cNvPicPr>
            <a:picLocks noChangeAspect="1"/>
          </p:cNvPicPr>
          <p:nvPr/>
        </p:nvPicPr>
        <p:blipFill>
          <a:blip r:embed="rId2" cstate="print"/>
          <a:stretch>
            <a:fillRect/>
          </a:stretch>
        </p:blipFill>
        <p:spPr bwMode="auto">
          <a:xfrm>
            <a:off x="7905045" y="0"/>
            <a:ext cx="1238956" cy="1219200"/>
          </a:xfrm>
          <a:prstGeom prst="rect">
            <a:avLst/>
          </a:prstGeom>
          <a:noFill/>
          <a:ln w="9525">
            <a:noFill/>
            <a:miter lim="800000"/>
            <a:headEnd/>
            <a:tailEnd/>
          </a:ln>
        </p:spPr>
      </p:pic>
      <p:pic>
        <p:nvPicPr>
          <p:cNvPr id="7" name="Picture 2" descr="C:\Users\admin\Desktop\Rotary emblems\Rotary emblem new.jpg"/>
          <p:cNvPicPr>
            <a:picLocks noChangeAspect="1" noChangeArrowheads="1"/>
          </p:cNvPicPr>
          <p:nvPr/>
        </p:nvPicPr>
        <p:blipFill>
          <a:blip r:embed="rId3" cstate="print"/>
          <a:srcRect/>
          <a:stretch>
            <a:fillRect/>
          </a:stretch>
        </p:blipFill>
        <p:spPr bwMode="auto">
          <a:xfrm>
            <a:off x="152400" y="152400"/>
            <a:ext cx="914400" cy="9144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noGrp="1"/>
          </p:cNvSpPr>
          <p:nvPr>
            <p:ph type="title"/>
          </p:nvPr>
        </p:nvSpPr>
        <p:spPr>
          <a:xfrm>
            <a:off x="2895600" y="152400"/>
            <a:ext cx="3200400" cy="1143000"/>
          </a:xfrm>
        </p:spPr>
        <p:txBody>
          <a:bodyPr/>
          <a:lstStyle/>
          <a:p>
            <a:r>
              <a:rPr lang="en-US" dirty="0" smtClean="0"/>
              <a:t>District Role</a:t>
            </a:r>
          </a:p>
        </p:txBody>
      </p:sp>
      <p:sp>
        <p:nvSpPr>
          <p:cNvPr id="18435" name="Content Placeholder 4"/>
          <p:cNvSpPr>
            <a:spLocks noGrp="1"/>
          </p:cNvSpPr>
          <p:nvPr>
            <p:ph idx="1"/>
          </p:nvPr>
        </p:nvSpPr>
        <p:spPr>
          <a:xfrm>
            <a:off x="457200" y="1371600"/>
            <a:ext cx="5715000" cy="4754563"/>
          </a:xfrm>
        </p:spPr>
        <p:txBody>
          <a:bodyPr/>
          <a:lstStyle/>
          <a:p>
            <a:pPr>
              <a:buFont typeface="Wingdings" pitchFamily="2" charset="2"/>
              <a:buNone/>
            </a:pPr>
            <a:r>
              <a:rPr lang="en-US" sz="2400" b="1" dirty="0" smtClean="0">
                <a:solidFill>
                  <a:srgbClr val="FFC000"/>
                </a:solidFill>
                <a:latin typeface="+mj-lt"/>
              </a:rPr>
              <a:t>Organizing inauguration program, orientation program and closing program):</a:t>
            </a:r>
          </a:p>
          <a:p>
            <a:pPr>
              <a:buFont typeface="Wingdings" pitchFamily="2" charset="2"/>
              <a:buNone/>
            </a:pPr>
            <a:r>
              <a:rPr lang="en-US" sz="2000" dirty="0" smtClean="0">
                <a:latin typeface="+mj-lt"/>
              </a:rPr>
              <a:t> 1. </a:t>
            </a:r>
            <a:r>
              <a:rPr lang="en-US" sz="2400" dirty="0" smtClean="0">
                <a:latin typeface="+mj-lt"/>
              </a:rPr>
              <a:t>Provide Paramedic staff from </a:t>
            </a:r>
            <a:r>
              <a:rPr lang="en-US" sz="2400" dirty="0" err="1" smtClean="0">
                <a:latin typeface="+mj-lt"/>
              </a:rPr>
              <a:t>Terna</a:t>
            </a:r>
            <a:endParaRPr lang="en-US" sz="2400" dirty="0" smtClean="0">
              <a:latin typeface="+mj-lt"/>
            </a:endParaRPr>
          </a:p>
          <a:p>
            <a:pPr>
              <a:buFont typeface="Wingdings" pitchFamily="2" charset="2"/>
              <a:buNone/>
            </a:pPr>
            <a:r>
              <a:rPr lang="en-US" sz="2400" dirty="0" smtClean="0">
                <a:latin typeface="+mj-lt"/>
              </a:rPr>
              <a:t>2. Provide Blood collection staff from </a:t>
            </a:r>
            <a:r>
              <a:rPr lang="en-US" sz="2400" dirty="0" err="1" smtClean="0">
                <a:latin typeface="+mj-lt"/>
              </a:rPr>
              <a:t>Thyrocare</a:t>
            </a:r>
            <a:endParaRPr lang="en-US" sz="2400" dirty="0" smtClean="0">
              <a:latin typeface="+mj-lt"/>
            </a:endParaRPr>
          </a:p>
          <a:p>
            <a:pPr>
              <a:buFont typeface="Wingdings" pitchFamily="2" charset="2"/>
              <a:buNone/>
            </a:pPr>
            <a:r>
              <a:rPr lang="en-US" sz="2400" dirty="0" smtClean="0">
                <a:latin typeface="+mj-lt"/>
              </a:rPr>
              <a:t>3. Provide Blood testing strips</a:t>
            </a:r>
          </a:p>
          <a:p>
            <a:pPr>
              <a:buFont typeface="Wingdings" pitchFamily="2" charset="2"/>
              <a:buNone/>
            </a:pPr>
            <a:r>
              <a:rPr lang="en-US" sz="2400" dirty="0" smtClean="0">
                <a:latin typeface="+mj-lt"/>
              </a:rPr>
              <a:t>4. Provide Blood sugar testing machine </a:t>
            </a:r>
          </a:p>
          <a:p>
            <a:pPr>
              <a:buFont typeface="Wingdings" pitchFamily="2" charset="2"/>
              <a:buNone/>
            </a:pPr>
            <a:r>
              <a:rPr lang="en-US" sz="2400" dirty="0" smtClean="0">
                <a:latin typeface="+mj-lt"/>
              </a:rPr>
              <a:t>5. Provide Uniform design art work for: Banners, Posters, Pamphlets</a:t>
            </a:r>
          </a:p>
          <a:p>
            <a:pPr>
              <a:buFont typeface="Wingdings" pitchFamily="2" charset="2"/>
              <a:buNone/>
            </a:pPr>
            <a:r>
              <a:rPr lang="en-US" sz="2400" dirty="0" smtClean="0">
                <a:latin typeface="+mj-lt"/>
              </a:rPr>
              <a:t>6. Provide audio visual for running on camp sites</a:t>
            </a:r>
            <a:r>
              <a:rPr lang="en-US" sz="2000" dirty="0" smtClean="0">
                <a:latin typeface="+mj-lt"/>
              </a:rPr>
              <a:t>.</a:t>
            </a:r>
          </a:p>
          <a:p>
            <a:pPr>
              <a:buFont typeface="Wingdings" pitchFamily="2" charset="2"/>
              <a:buNone/>
            </a:pPr>
            <a:endParaRPr lang="en-US" sz="2000" b="1" dirty="0" smtClean="0">
              <a:solidFill>
                <a:srgbClr val="FFFF00"/>
              </a:solidFill>
              <a:latin typeface="+mj-lt"/>
            </a:endParaRPr>
          </a:p>
          <a:p>
            <a:pPr>
              <a:buFont typeface="Wingdings" pitchFamily="2" charset="2"/>
              <a:buNone/>
            </a:pPr>
            <a:r>
              <a:rPr lang="en-US" sz="2000" dirty="0" smtClean="0"/>
              <a:t>  </a:t>
            </a:r>
          </a:p>
          <a:p>
            <a:endParaRPr lang="en-US" sz="2000" dirty="0" smtClean="0"/>
          </a:p>
        </p:txBody>
      </p:sp>
      <p:pic>
        <p:nvPicPr>
          <p:cNvPr id="18436" name="Picture 2" descr="C:\Users\admin\Pictures\diabetes pamphlets\index4.jpg"/>
          <p:cNvPicPr>
            <a:picLocks noChangeAspect="1" noChangeArrowheads="1"/>
          </p:cNvPicPr>
          <p:nvPr/>
        </p:nvPicPr>
        <p:blipFill>
          <a:blip r:embed="rId2" cstate="print"/>
          <a:srcRect/>
          <a:stretch>
            <a:fillRect/>
          </a:stretch>
        </p:blipFill>
        <p:spPr bwMode="auto">
          <a:xfrm>
            <a:off x="5943600" y="2590800"/>
            <a:ext cx="2857500" cy="1600200"/>
          </a:xfrm>
          <a:prstGeom prst="rect">
            <a:avLst/>
          </a:prstGeom>
          <a:noFill/>
          <a:ln w="9525">
            <a:noFill/>
            <a:miter lim="800000"/>
            <a:headEnd/>
            <a:tailEnd/>
          </a:ln>
        </p:spPr>
      </p:pic>
      <p:pic>
        <p:nvPicPr>
          <p:cNvPr id="18438" name="Picture 4" descr="C:\Users\admin\Pictures\diabetes pamphlets\index5.jpg"/>
          <p:cNvPicPr>
            <a:picLocks noChangeAspect="1" noChangeArrowheads="1"/>
          </p:cNvPicPr>
          <p:nvPr/>
        </p:nvPicPr>
        <p:blipFill>
          <a:blip r:embed="rId3" cstate="print"/>
          <a:srcRect/>
          <a:stretch>
            <a:fillRect/>
          </a:stretch>
        </p:blipFill>
        <p:spPr bwMode="auto">
          <a:xfrm>
            <a:off x="6172200" y="4800600"/>
            <a:ext cx="2724150" cy="1676400"/>
          </a:xfrm>
          <a:prstGeom prst="rect">
            <a:avLst/>
          </a:prstGeom>
          <a:noFill/>
          <a:ln w="9525">
            <a:noFill/>
            <a:miter lim="800000"/>
            <a:headEnd/>
            <a:tailEnd/>
          </a:ln>
        </p:spPr>
      </p:pic>
      <p:pic>
        <p:nvPicPr>
          <p:cNvPr id="18439" name="Picture 2" descr="C:\Users\admin\Desktop\Rotary emblems\Rotary emblem new.jpg"/>
          <p:cNvPicPr>
            <a:picLocks noChangeAspect="1" noChangeArrowheads="1"/>
          </p:cNvPicPr>
          <p:nvPr/>
        </p:nvPicPr>
        <p:blipFill>
          <a:blip r:embed="rId4" cstate="print"/>
          <a:srcRect/>
          <a:stretch>
            <a:fillRect/>
          </a:stretch>
        </p:blipFill>
        <p:spPr bwMode="auto">
          <a:xfrm>
            <a:off x="152400" y="152400"/>
            <a:ext cx="914400" cy="914400"/>
          </a:xfrm>
          <a:prstGeom prst="rect">
            <a:avLst/>
          </a:prstGeom>
          <a:noFill/>
          <a:ln w="9525">
            <a:noFill/>
            <a:miter lim="800000"/>
            <a:headEnd/>
            <a:tailEnd/>
          </a:ln>
        </p:spPr>
      </p:pic>
      <p:pic>
        <p:nvPicPr>
          <p:cNvPr id="8" name="Content Placeholder 7" descr="l0go.jpg"/>
          <p:cNvPicPr>
            <a:picLocks noChangeAspect="1"/>
          </p:cNvPicPr>
          <p:nvPr/>
        </p:nvPicPr>
        <p:blipFill>
          <a:blip r:embed="rId5" cstate="print"/>
          <a:stretch>
            <a:fillRect/>
          </a:stretch>
        </p:blipFill>
        <p:spPr bwMode="auto">
          <a:xfrm>
            <a:off x="7905045" y="0"/>
            <a:ext cx="1238956" cy="1219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solidFill>
                  <a:srgbClr val="FFFF00"/>
                </a:solidFill>
              </a:rPr>
              <a:t>Vital stocking checklist</a:t>
            </a:r>
          </a:p>
        </p:txBody>
      </p:sp>
      <p:sp>
        <p:nvSpPr>
          <p:cNvPr id="3" name="Content Placeholder 2"/>
          <p:cNvSpPr>
            <a:spLocks noGrp="1"/>
          </p:cNvSpPr>
          <p:nvPr>
            <p:ph sz="quarter" idx="1"/>
          </p:nvPr>
        </p:nvSpPr>
        <p:spPr>
          <a:xfrm>
            <a:off x="685800" y="1524000"/>
            <a:ext cx="5791200" cy="4572000"/>
          </a:xfrm>
        </p:spPr>
        <p:txBody>
          <a:bodyPr>
            <a:normAutofit/>
          </a:bodyPr>
          <a:lstStyle/>
          <a:p>
            <a:pPr>
              <a:defRPr/>
            </a:pPr>
            <a:r>
              <a:rPr lang="en-US" dirty="0"/>
              <a:t>Hotline in place</a:t>
            </a:r>
          </a:p>
          <a:p>
            <a:pPr>
              <a:defRPr/>
            </a:pPr>
            <a:r>
              <a:rPr lang="en-US" dirty="0"/>
              <a:t>Vans in Charge and Dispatch</a:t>
            </a:r>
          </a:p>
          <a:p>
            <a:pPr>
              <a:defRPr/>
            </a:pPr>
            <a:r>
              <a:rPr lang="en-US" dirty="0"/>
              <a:t>Software in charge with Engineer </a:t>
            </a:r>
            <a:r>
              <a:rPr lang="en-US" dirty="0" smtClean="0"/>
              <a:t>availability if  </a:t>
            </a:r>
            <a:r>
              <a:rPr lang="en-US" dirty="0"/>
              <a:t>internet </a:t>
            </a:r>
            <a:r>
              <a:rPr lang="en-US" dirty="0" smtClean="0"/>
              <a:t>connections fail</a:t>
            </a:r>
            <a:endParaRPr lang="en-US" dirty="0"/>
          </a:p>
          <a:p>
            <a:pPr>
              <a:defRPr/>
            </a:pPr>
            <a:r>
              <a:rPr lang="en-US" dirty="0" smtClean="0"/>
              <a:t>Reportage and collection details </a:t>
            </a:r>
            <a:endParaRPr lang="en-US" dirty="0"/>
          </a:p>
        </p:txBody>
      </p:sp>
      <p:pic>
        <p:nvPicPr>
          <p:cNvPr id="45060" name="Picture 2" descr="C:\Users\admin\Pictures\femto cat2\rotary new projs\Pseudoexfoliation\Police attack\Event management\KijangInnovaTGN40V.JPG"/>
          <p:cNvPicPr>
            <a:picLocks noChangeAspect="1" noChangeArrowheads="1"/>
          </p:cNvPicPr>
          <p:nvPr/>
        </p:nvPicPr>
        <p:blipFill>
          <a:blip r:embed="rId2" cstate="print"/>
          <a:srcRect/>
          <a:stretch>
            <a:fillRect/>
          </a:stretch>
        </p:blipFill>
        <p:spPr bwMode="auto">
          <a:xfrm>
            <a:off x="6537325" y="1524000"/>
            <a:ext cx="2235200" cy="16764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Clubs role </a:t>
            </a:r>
          </a:p>
        </p:txBody>
      </p:sp>
      <p:sp>
        <p:nvSpPr>
          <p:cNvPr id="19459" name="Content Placeholder 2"/>
          <p:cNvSpPr>
            <a:spLocks noGrp="1"/>
          </p:cNvSpPr>
          <p:nvPr>
            <p:ph idx="1"/>
          </p:nvPr>
        </p:nvSpPr>
        <p:spPr>
          <a:xfrm>
            <a:off x="609600" y="1447800"/>
            <a:ext cx="6324600" cy="4267200"/>
          </a:xfrm>
        </p:spPr>
        <p:txBody>
          <a:bodyPr/>
          <a:lstStyle/>
          <a:p>
            <a:pPr>
              <a:buFont typeface="Wingdings" pitchFamily="2" charset="2"/>
              <a:buNone/>
            </a:pPr>
            <a:endParaRPr lang="en-US" sz="2400" b="1" dirty="0" smtClean="0">
              <a:latin typeface="+mj-lt"/>
            </a:endParaRPr>
          </a:p>
          <a:p>
            <a:pPr>
              <a:buNone/>
            </a:pPr>
            <a:r>
              <a:rPr lang="en-US" sz="2400" b="1" dirty="0" smtClean="0">
                <a:latin typeface="+mj-lt"/>
              </a:rPr>
              <a:t>1. Each club has to appoint a District Thrust area Chairman or Director, who will coordinate with district team</a:t>
            </a:r>
            <a:endParaRPr lang="en-US" sz="500" b="1" dirty="0" smtClean="0">
              <a:latin typeface="+mj-lt"/>
            </a:endParaRPr>
          </a:p>
          <a:p>
            <a:pPr>
              <a:buFont typeface="Wingdings" pitchFamily="2" charset="2"/>
              <a:buNone/>
            </a:pPr>
            <a:r>
              <a:rPr lang="en-US" sz="2400" b="1" dirty="0" smtClean="0">
                <a:latin typeface="+mj-lt"/>
              </a:rPr>
              <a:t> 2. Identify location for camp</a:t>
            </a:r>
          </a:p>
          <a:p>
            <a:pPr>
              <a:buFont typeface="Wingdings" pitchFamily="2" charset="2"/>
              <a:buNone/>
            </a:pPr>
            <a:r>
              <a:rPr lang="en-US" sz="2400" b="1" dirty="0" smtClean="0">
                <a:latin typeface="+mj-lt"/>
              </a:rPr>
              <a:t>3.Collaborate and involve Inner-wheel, </a:t>
            </a:r>
            <a:r>
              <a:rPr lang="en-US" sz="2400" b="1" dirty="0" err="1" smtClean="0">
                <a:latin typeface="+mj-lt"/>
              </a:rPr>
              <a:t>Rotaract</a:t>
            </a:r>
            <a:r>
              <a:rPr lang="en-US" sz="2400" b="1" dirty="0" smtClean="0">
                <a:latin typeface="+mj-lt"/>
              </a:rPr>
              <a:t> and Senior Citizen Groups</a:t>
            </a:r>
          </a:p>
          <a:p>
            <a:pPr>
              <a:buFont typeface="Wingdings" pitchFamily="2" charset="2"/>
              <a:buNone/>
            </a:pPr>
            <a:r>
              <a:rPr lang="en-US" sz="2400" b="1" dirty="0" smtClean="0">
                <a:latin typeface="+mj-lt"/>
              </a:rPr>
              <a:t>4.Pre Camp publicity in camp locality - distribution of pamphlets, posters, banner display, skit, </a:t>
            </a:r>
            <a:r>
              <a:rPr lang="en-US" sz="2400" b="1" dirty="0" err="1" smtClean="0">
                <a:latin typeface="+mj-lt"/>
              </a:rPr>
              <a:t>nukkad</a:t>
            </a:r>
            <a:r>
              <a:rPr lang="en-US" sz="2400" b="1" dirty="0" smtClean="0">
                <a:latin typeface="+mj-lt"/>
              </a:rPr>
              <a:t> </a:t>
            </a:r>
            <a:r>
              <a:rPr lang="en-US" sz="2400" b="1" dirty="0" err="1" smtClean="0">
                <a:latin typeface="+mj-lt"/>
              </a:rPr>
              <a:t>natak</a:t>
            </a:r>
            <a:r>
              <a:rPr lang="en-US" sz="2400" b="1" dirty="0" smtClean="0">
                <a:latin typeface="+mj-lt"/>
              </a:rPr>
              <a:t>, </a:t>
            </a:r>
            <a:r>
              <a:rPr lang="en-US" sz="2400" b="1" dirty="0" err="1" smtClean="0">
                <a:latin typeface="+mj-lt"/>
              </a:rPr>
              <a:t>prabhat</a:t>
            </a:r>
            <a:r>
              <a:rPr lang="en-US" sz="2400" b="1" dirty="0" smtClean="0">
                <a:latin typeface="+mj-lt"/>
              </a:rPr>
              <a:t> </a:t>
            </a:r>
            <a:r>
              <a:rPr lang="en-US" sz="2400" b="1" dirty="0" err="1" smtClean="0">
                <a:latin typeface="+mj-lt"/>
              </a:rPr>
              <a:t>pheri</a:t>
            </a:r>
            <a:r>
              <a:rPr lang="en-US" sz="2400" b="1" dirty="0" smtClean="0">
                <a:latin typeface="+mj-lt"/>
              </a:rPr>
              <a:t> etc</a:t>
            </a:r>
          </a:p>
          <a:p>
            <a:pPr>
              <a:buFont typeface="Wingdings" pitchFamily="2" charset="2"/>
              <a:buNone/>
            </a:pPr>
            <a:r>
              <a:rPr lang="en-US" sz="2400" b="1" dirty="0" smtClean="0">
                <a:latin typeface="+mj-lt"/>
              </a:rPr>
              <a:t>5. Provide laptops and secure transmission facility</a:t>
            </a:r>
          </a:p>
        </p:txBody>
      </p:sp>
      <p:pic>
        <p:nvPicPr>
          <p:cNvPr id="19460" name="Picture 2" descr="C:\Users\admin\Pictures\diabetes pamphlets\index.jpg"/>
          <p:cNvPicPr>
            <a:picLocks noChangeAspect="1" noChangeArrowheads="1"/>
          </p:cNvPicPr>
          <p:nvPr/>
        </p:nvPicPr>
        <p:blipFill>
          <a:blip r:embed="rId2" cstate="print"/>
          <a:srcRect/>
          <a:stretch>
            <a:fillRect/>
          </a:stretch>
        </p:blipFill>
        <p:spPr bwMode="auto">
          <a:xfrm>
            <a:off x="7010400" y="1447800"/>
            <a:ext cx="2133600" cy="1581150"/>
          </a:xfrm>
          <a:prstGeom prst="rect">
            <a:avLst/>
          </a:prstGeom>
          <a:noFill/>
          <a:ln w="9525">
            <a:noFill/>
            <a:miter lim="800000"/>
            <a:headEnd/>
            <a:tailEnd/>
          </a:ln>
        </p:spPr>
      </p:pic>
      <p:pic>
        <p:nvPicPr>
          <p:cNvPr id="19461" name="Picture 3" descr="C:\Users\admin\Pictures\diabetes pamphlets\index2.jpg"/>
          <p:cNvPicPr>
            <a:picLocks noChangeAspect="1" noChangeArrowheads="1"/>
          </p:cNvPicPr>
          <p:nvPr/>
        </p:nvPicPr>
        <p:blipFill>
          <a:blip r:embed="rId3" cstate="print"/>
          <a:srcRect/>
          <a:stretch>
            <a:fillRect/>
          </a:stretch>
        </p:blipFill>
        <p:spPr bwMode="auto">
          <a:xfrm>
            <a:off x="6934200" y="3276600"/>
            <a:ext cx="2209800" cy="1447800"/>
          </a:xfrm>
          <a:prstGeom prst="rect">
            <a:avLst/>
          </a:prstGeom>
          <a:noFill/>
          <a:ln w="9525">
            <a:noFill/>
            <a:miter lim="800000"/>
            <a:headEnd/>
            <a:tailEnd/>
          </a:ln>
        </p:spPr>
      </p:pic>
      <p:pic>
        <p:nvPicPr>
          <p:cNvPr id="19462" name="Picture 2" descr="C:\Users\admin\Pictures\diabetes pamphlets\IGIA-medical-camp-01.jpg"/>
          <p:cNvPicPr>
            <a:picLocks noChangeAspect="1" noChangeArrowheads="1"/>
          </p:cNvPicPr>
          <p:nvPr/>
        </p:nvPicPr>
        <p:blipFill>
          <a:blip r:embed="rId4" cstate="print"/>
          <a:srcRect/>
          <a:stretch>
            <a:fillRect/>
          </a:stretch>
        </p:blipFill>
        <p:spPr bwMode="auto">
          <a:xfrm>
            <a:off x="6858000" y="4800600"/>
            <a:ext cx="2124075" cy="1895475"/>
          </a:xfrm>
          <a:prstGeom prst="rect">
            <a:avLst/>
          </a:prstGeom>
          <a:noFill/>
          <a:ln w="9525">
            <a:noFill/>
            <a:miter lim="800000"/>
            <a:headEnd/>
            <a:tailEnd/>
          </a:ln>
        </p:spPr>
      </p:pic>
      <p:pic>
        <p:nvPicPr>
          <p:cNvPr id="19463" name="Picture 2" descr="C:\Users\admin\Desktop\Rotary emblems\Rotary emblem new.jpg"/>
          <p:cNvPicPr>
            <a:picLocks noChangeAspect="1" noChangeArrowheads="1"/>
          </p:cNvPicPr>
          <p:nvPr/>
        </p:nvPicPr>
        <p:blipFill>
          <a:blip r:embed="rId5" cstate="print"/>
          <a:srcRect/>
          <a:stretch>
            <a:fillRect/>
          </a:stretch>
        </p:blipFill>
        <p:spPr bwMode="auto">
          <a:xfrm>
            <a:off x="0" y="0"/>
            <a:ext cx="1295400" cy="1295400"/>
          </a:xfrm>
          <a:prstGeom prst="rect">
            <a:avLst/>
          </a:prstGeom>
          <a:noFill/>
          <a:ln w="9525">
            <a:noFill/>
            <a:miter lim="800000"/>
            <a:headEnd/>
            <a:tailEnd/>
          </a:ln>
        </p:spPr>
      </p:pic>
      <p:pic>
        <p:nvPicPr>
          <p:cNvPr id="8" name="Content Placeholder 7" descr="l0go.jpg"/>
          <p:cNvPicPr>
            <a:picLocks noChangeAspect="1"/>
          </p:cNvPicPr>
          <p:nvPr/>
        </p:nvPicPr>
        <p:blipFill>
          <a:blip r:embed="rId6" cstate="print"/>
          <a:stretch>
            <a:fillRect/>
          </a:stretch>
        </p:blipFill>
        <p:spPr bwMode="auto">
          <a:xfrm>
            <a:off x="7905045" y="0"/>
            <a:ext cx="1238956" cy="1219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52400"/>
          </a:xfrm>
        </p:spPr>
        <p:txBody>
          <a:bodyPr>
            <a:normAutofit fontScale="90000"/>
          </a:bodyPr>
          <a:lstStyle/>
          <a:p>
            <a:pPr>
              <a:defRPr/>
            </a:pPr>
            <a:r>
              <a:rPr lang="en-US" sz="4400" dirty="0" smtClean="0"/>
              <a:t>Clubs Role:…</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609600" y="1066800"/>
            <a:ext cx="6096000" cy="5562600"/>
          </a:xfrm>
        </p:spPr>
        <p:txBody>
          <a:bodyPr>
            <a:normAutofit fontScale="25000" lnSpcReduction="20000"/>
          </a:bodyPr>
          <a:lstStyle/>
          <a:p>
            <a:pPr>
              <a:buFont typeface="Wingdings" pitchFamily="2" charset="2"/>
              <a:buNone/>
              <a:defRPr/>
            </a:pPr>
            <a:endParaRPr lang="en-US" sz="9600" dirty="0" smtClean="0"/>
          </a:p>
          <a:p>
            <a:pPr>
              <a:buNone/>
              <a:defRPr/>
            </a:pPr>
            <a:r>
              <a:rPr lang="en-US" sz="11200" dirty="0" smtClean="0">
                <a:latin typeface="+mj-lt"/>
              </a:rPr>
              <a:t>6.</a:t>
            </a:r>
            <a:r>
              <a:rPr lang="en-US" sz="9600" b="1" dirty="0" smtClean="0"/>
              <a:t> </a:t>
            </a:r>
            <a:r>
              <a:rPr lang="en-US" sz="9600" b="1" dirty="0" smtClean="0">
                <a:latin typeface="+mj-lt"/>
              </a:rPr>
              <a:t>Arrange doctors To seek the help of Doctors from different clubs</a:t>
            </a:r>
          </a:p>
          <a:p>
            <a:pPr>
              <a:buNone/>
              <a:defRPr/>
            </a:pPr>
            <a:r>
              <a:rPr lang="en-US" sz="9600" b="1" dirty="0" smtClean="0">
                <a:latin typeface="+mj-lt"/>
              </a:rPr>
              <a:t>7. </a:t>
            </a:r>
            <a:r>
              <a:rPr lang="en-US" sz="11200" dirty="0" smtClean="0">
                <a:latin typeface="+mj-lt"/>
              </a:rPr>
              <a:t> Doctor/Nurse to check blood sugar with strips</a:t>
            </a:r>
          </a:p>
          <a:p>
            <a:pPr>
              <a:buFont typeface="Wingdings" pitchFamily="2" charset="2"/>
              <a:buNone/>
              <a:defRPr/>
            </a:pPr>
            <a:r>
              <a:rPr lang="en-US" sz="11200" dirty="0" smtClean="0">
                <a:latin typeface="+mj-lt"/>
              </a:rPr>
              <a:t>8. Assist </a:t>
            </a:r>
            <a:r>
              <a:rPr lang="en-US" sz="11200" dirty="0" err="1" smtClean="0">
                <a:latin typeface="+mj-lt"/>
              </a:rPr>
              <a:t>Thyrocare</a:t>
            </a:r>
            <a:r>
              <a:rPr lang="en-US" sz="11200" dirty="0" smtClean="0">
                <a:latin typeface="+mj-lt"/>
              </a:rPr>
              <a:t> staff in blood withdrawing of screened patients and safe storage ,transporting collected blood samples to their laboratories. </a:t>
            </a:r>
          </a:p>
          <a:p>
            <a:pPr>
              <a:buFont typeface="Wingdings" pitchFamily="2" charset="2"/>
              <a:buNone/>
              <a:defRPr/>
            </a:pPr>
            <a:r>
              <a:rPr lang="en-US" sz="11200" dirty="0" smtClean="0">
                <a:latin typeface="+mj-lt"/>
              </a:rPr>
              <a:t>9. Play audio visual provided by district team</a:t>
            </a:r>
          </a:p>
          <a:p>
            <a:pPr>
              <a:buFont typeface="Wingdings" pitchFamily="2" charset="2"/>
              <a:buNone/>
              <a:defRPr/>
            </a:pPr>
            <a:r>
              <a:rPr lang="en-US" sz="11200" dirty="0" smtClean="0">
                <a:latin typeface="+mj-lt"/>
              </a:rPr>
              <a:t>10. Prepare and send camp report in provided format to district team.</a:t>
            </a:r>
          </a:p>
        </p:txBody>
      </p:sp>
      <p:pic>
        <p:nvPicPr>
          <p:cNvPr id="20484" name="Picture 4" descr="C:\Users\admin\Pictures\diabetes pamphlets\index3.jpg"/>
          <p:cNvPicPr>
            <a:picLocks noChangeAspect="1" noChangeArrowheads="1"/>
          </p:cNvPicPr>
          <p:nvPr/>
        </p:nvPicPr>
        <p:blipFill>
          <a:blip r:embed="rId2" cstate="print"/>
          <a:srcRect/>
          <a:stretch>
            <a:fillRect/>
          </a:stretch>
        </p:blipFill>
        <p:spPr bwMode="auto">
          <a:xfrm>
            <a:off x="6781800" y="3352800"/>
            <a:ext cx="2362200" cy="1447800"/>
          </a:xfrm>
          <a:prstGeom prst="rect">
            <a:avLst/>
          </a:prstGeom>
          <a:noFill/>
          <a:ln w="9525">
            <a:noFill/>
            <a:miter lim="800000"/>
            <a:headEnd/>
            <a:tailEnd/>
          </a:ln>
        </p:spPr>
      </p:pic>
      <p:pic>
        <p:nvPicPr>
          <p:cNvPr id="20485" name="Picture 2" descr="C:\Users\admin\Pictures\diabetes pamphlets\working-on-laptop-Copy.jpg"/>
          <p:cNvPicPr>
            <a:picLocks noChangeAspect="1" noChangeArrowheads="1"/>
          </p:cNvPicPr>
          <p:nvPr/>
        </p:nvPicPr>
        <p:blipFill>
          <a:blip r:embed="rId3" cstate="print"/>
          <a:srcRect/>
          <a:stretch>
            <a:fillRect/>
          </a:stretch>
        </p:blipFill>
        <p:spPr bwMode="auto">
          <a:xfrm>
            <a:off x="6629400" y="1447800"/>
            <a:ext cx="2514600" cy="1676400"/>
          </a:xfrm>
          <a:prstGeom prst="rect">
            <a:avLst/>
          </a:prstGeom>
          <a:noFill/>
          <a:ln w="9525">
            <a:noFill/>
            <a:miter lim="800000"/>
            <a:headEnd/>
            <a:tailEnd/>
          </a:ln>
        </p:spPr>
      </p:pic>
      <p:pic>
        <p:nvPicPr>
          <p:cNvPr id="20486" name="Picture 3" descr="C:\Users\admin\Pictures\diabetes pamphlets\Masterclass_Michel_REILHAC_home.jpg"/>
          <p:cNvPicPr>
            <a:picLocks noChangeAspect="1" noChangeArrowheads="1"/>
          </p:cNvPicPr>
          <p:nvPr/>
        </p:nvPicPr>
        <p:blipFill>
          <a:blip r:embed="rId4" cstate="print"/>
          <a:srcRect/>
          <a:stretch>
            <a:fillRect/>
          </a:stretch>
        </p:blipFill>
        <p:spPr bwMode="auto">
          <a:xfrm>
            <a:off x="6629400" y="4953000"/>
            <a:ext cx="2409825" cy="1714500"/>
          </a:xfrm>
          <a:prstGeom prst="rect">
            <a:avLst/>
          </a:prstGeom>
          <a:noFill/>
          <a:ln w="9525">
            <a:noFill/>
            <a:miter lim="800000"/>
            <a:headEnd/>
            <a:tailEnd/>
          </a:ln>
        </p:spPr>
      </p:pic>
      <p:pic>
        <p:nvPicPr>
          <p:cNvPr id="7" name="Picture 2" descr="C:\Users\admin\Desktop\Rotary emblems\Rotary emblem new.jpg"/>
          <p:cNvPicPr>
            <a:picLocks noChangeAspect="1" noChangeArrowheads="1"/>
          </p:cNvPicPr>
          <p:nvPr/>
        </p:nvPicPr>
        <p:blipFill>
          <a:blip r:embed="rId5" cstate="print"/>
          <a:srcRect/>
          <a:stretch>
            <a:fillRect/>
          </a:stretch>
        </p:blipFill>
        <p:spPr bwMode="auto">
          <a:xfrm>
            <a:off x="152400" y="152400"/>
            <a:ext cx="914400" cy="914400"/>
          </a:xfrm>
          <a:prstGeom prst="rect">
            <a:avLst/>
          </a:prstGeom>
          <a:noFill/>
          <a:ln w="9525">
            <a:noFill/>
            <a:miter lim="800000"/>
            <a:headEnd/>
            <a:tailEnd/>
          </a:ln>
        </p:spPr>
      </p:pic>
      <p:pic>
        <p:nvPicPr>
          <p:cNvPr id="8" name="Content Placeholder 7" descr="l0go.jpg"/>
          <p:cNvPicPr>
            <a:picLocks noChangeAspect="1"/>
          </p:cNvPicPr>
          <p:nvPr/>
        </p:nvPicPr>
        <p:blipFill>
          <a:blip r:embed="rId6" cstate="print"/>
          <a:stretch>
            <a:fillRect/>
          </a:stretch>
        </p:blipFill>
        <p:spPr bwMode="auto">
          <a:xfrm>
            <a:off x="7905045" y="0"/>
            <a:ext cx="1238956" cy="1219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85800" y="152400"/>
            <a:ext cx="7772400" cy="1143000"/>
          </a:xfrm>
        </p:spPr>
        <p:txBody>
          <a:bodyPr/>
          <a:lstStyle/>
          <a:p>
            <a:r>
              <a:rPr lang="en-US" sz="3600" dirty="0" smtClean="0"/>
              <a:t>The Hub and spoke technique for the Diabetes detection camp</a:t>
            </a:r>
          </a:p>
        </p:txBody>
      </p:sp>
      <p:sp>
        <p:nvSpPr>
          <p:cNvPr id="47107" name="Content Placeholder 2"/>
          <p:cNvSpPr>
            <a:spLocks noGrp="1"/>
          </p:cNvSpPr>
          <p:nvPr>
            <p:ph idx="1"/>
          </p:nvPr>
        </p:nvSpPr>
        <p:spPr>
          <a:xfrm>
            <a:off x="685800" y="1600200"/>
            <a:ext cx="7772400" cy="4495800"/>
          </a:xfrm>
        </p:spPr>
        <p:txBody>
          <a:bodyPr/>
          <a:lstStyle/>
          <a:p>
            <a:endParaRPr lang="en-US" smtClean="0"/>
          </a:p>
        </p:txBody>
      </p:sp>
      <p:sp>
        <p:nvSpPr>
          <p:cNvPr id="4" name="Rounded Rectangle 3"/>
          <p:cNvSpPr/>
          <p:nvPr/>
        </p:nvSpPr>
        <p:spPr>
          <a:xfrm>
            <a:off x="3200400" y="3657600"/>
            <a:ext cx="25146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The Main  center</a:t>
            </a:r>
          </a:p>
        </p:txBody>
      </p:sp>
      <p:sp>
        <p:nvSpPr>
          <p:cNvPr id="5" name="Oval 4"/>
          <p:cNvSpPr/>
          <p:nvPr/>
        </p:nvSpPr>
        <p:spPr>
          <a:xfrm>
            <a:off x="838200" y="2209800"/>
            <a:ext cx="2133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School/ colleges </a:t>
            </a:r>
          </a:p>
        </p:txBody>
      </p:sp>
      <p:sp>
        <p:nvSpPr>
          <p:cNvPr id="6" name="Oval 5"/>
          <p:cNvSpPr/>
          <p:nvPr/>
        </p:nvSpPr>
        <p:spPr>
          <a:xfrm>
            <a:off x="5943600" y="2286000"/>
            <a:ext cx="2362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Police.stn/</a:t>
            </a:r>
          </a:p>
          <a:p>
            <a:pPr algn="ctr">
              <a:defRPr/>
            </a:pP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offices </a:t>
            </a:r>
          </a:p>
        </p:txBody>
      </p:sp>
      <p:sp>
        <p:nvSpPr>
          <p:cNvPr id="7" name="Oval 6"/>
          <p:cNvSpPr/>
          <p:nvPr/>
        </p:nvSpPr>
        <p:spPr>
          <a:xfrm>
            <a:off x="914400" y="4648200"/>
            <a:ext cx="18288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Church</a:t>
            </a:r>
          </a:p>
          <a:p>
            <a:pPr algn="ctr">
              <a:defRPr/>
            </a:pP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/temple</a:t>
            </a:r>
          </a:p>
        </p:txBody>
      </p:sp>
      <p:sp>
        <p:nvSpPr>
          <p:cNvPr id="8" name="Oval 7"/>
          <p:cNvSpPr/>
          <p:nvPr/>
        </p:nvSpPr>
        <p:spPr>
          <a:xfrm>
            <a:off x="6172200" y="4572000"/>
            <a:ext cx="2133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Group living sites like </a:t>
            </a:r>
            <a:r>
              <a:rPr lang="en-US"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baugs</a:t>
            </a:r>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Down Arrow 8"/>
          <p:cNvSpPr/>
          <p:nvPr/>
        </p:nvSpPr>
        <p:spPr>
          <a:xfrm rot="18215877">
            <a:off x="3042444" y="3107532"/>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ight Arrow 9"/>
          <p:cNvSpPr/>
          <p:nvPr/>
        </p:nvSpPr>
        <p:spPr>
          <a:xfrm>
            <a:off x="5486400" y="2971800"/>
            <a:ext cx="762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rot="3217087">
            <a:off x="5553075" y="2967038"/>
            <a:ext cx="484187" cy="979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Down Arrow 11"/>
          <p:cNvSpPr/>
          <p:nvPr/>
        </p:nvSpPr>
        <p:spPr>
          <a:xfrm rot="6906838">
            <a:off x="6018212" y="4510088"/>
            <a:ext cx="485775"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rot="14284514">
            <a:off x="2667000" y="4343400"/>
            <a:ext cx="484188" cy="979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p:cNvSpPr txBox="1"/>
          <p:nvPr/>
        </p:nvSpPr>
        <p:spPr>
          <a:xfrm>
            <a:off x="685800" y="6096000"/>
            <a:ext cx="7696200" cy="707886"/>
          </a:xfrm>
          <a:prstGeom prst="rect">
            <a:avLst/>
          </a:prstGeom>
          <a:noFill/>
        </p:spPr>
        <p:txBody>
          <a:bodyPr wrap="square" rtlCol="0">
            <a:spAutoFit/>
          </a:bodyPr>
          <a:lstStyle/>
          <a:p>
            <a:pPr algn="ctr"/>
            <a:r>
              <a:rPr lang="en-US" sz="4000" b="1" dirty="0" smtClean="0">
                <a:solidFill>
                  <a:srgbClr val="FFFF00"/>
                </a:solidFill>
              </a:rPr>
              <a:t>Must Select high footfall sites </a:t>
            </a:r>
            <a:endParaRPr lang="en-US" sz="4000" b="1" dirty="0">
              <a:solidFill>
                <a:srgbClr val="FFFF00"/>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solidFill>
                  <a:srgbClr val="FFFF00"/>
                </a:solidFill>
              </a:rPr>
              <a:t>Finalize Fixed locations</a:t>
            </a:r>
            <a:r>
              <a:rPr lang="en-US" dirty="0" smtClean="0"/>
              <a:t/>
            </a:r>
            <a:br>
              <a:rPr lang="en-US" dirty="0" smtClean="0"/>
            </a:br>
            <a:endParaRPr lang="en-US" dirty="0"/>
          </a:p>
        </p:txBody>
      </p:sp>
      <p:sp>
        <p:nvSpPr>
          <p:cNvPr id="3" name="Content Placeholder 2"/>
          <p:cNvSpPr>
            <a:spLocks noGrp="1"/>
          </p:cNvSpPr>
          <p:nvPr>
            <p:ph sz="quarter" idx="1"/>
          </p:nvPr>
        </p:nvSpPr>
        <p:spPr>
          <a:xfrm>
            <a:off x="685800" y="1981200"/>
            <a:ext cx="4191000" cy="4114800"/>
          </a:xfrm>
        </p:spPr>
        <p:txBody>
          <a:bodyPr>
            <a:normAutofit fontScale="92500" lnSpcReduction="10000"/>
          </a:bodyPr>
          <a:lstStyle/>
          <a:p>
            <a:pPr>
              <a:defRPr/>
            </a:pPr>
            <a:r>
              <a:rPr lang="en-US" dirty="0" smtClean="0"/>
              <a:t>Clubs </a:t>
            </a:r>
            <a:endParaRPr lang="en-US" dirty="0"/>
          </a:p>
          <a:p>
            <a:pPr>
              <a:defRPr/>
            </a:pPr>
            <a:r>
              <a:rPr lang="en-US" dirty="0" err="1"/>
              <a:t>Zoparpatis</a:t>
            </a:r>
            <a:r>
              <a:rPr lang="en-US" dirty="0"/>
              <a:t>, </a:t>
            </a:r>
          </a:p>
          <a:p>
            <a:pPr>
              <a:defRPr/>
            </a:pPr>
            <a:r>
              <a:rPr lang="en-US" dirty="0"/>
              <a:t>Vendors</a:t>
            </a:r>
          </a:p>
          <a:p>
            <a:pPr>
              <a:defRPr/>
            </a:pPr>
            <a:r>
              <a:rPr lang="en-US" dirty="0"/>
              <a:t>Malls</a:t>
            </a:r>
          </a:p>
          <a:p>
            <a:pPr>
              <a:defRPr/>
            </a:pPr>
            <a:r>
              <a:rPr lang="en-US" dirty="0"/>
              <a:t>Police Stations</a:t>
            </a:r>
          </a:p>
          <a:p>
            <a:pPr>
              <a:defRPr/>
            </a:pPr>
            <a:r>
              <a:rPr lang="en-US" dirty="0"/>
              <a:t>Colleges</a:t>
            </a:r>
          </a:p>
          <a:p>
            <a:pPr>
              <a:defRPr/>
            </a:pPr>
            <a:r>
              <a:rPr lang="en-US" dirty="0"/>
              <a:t>Schools</a:t>
            </a:r>
          </a:p>
          <a:p>
            <a:pPr>
              <a:defRPr/>
            </a:pPr>
            <a:r>
              <a:rPr lang="en-US" dirty="0"/>
              <a:t>Railway stations</a:t>
            </a:r>
          </a:p>
          <a:p>
            <a:pPr>
              <a:defRPr/>
            </a:pPr>
            <a:endParaRPr lang="en-US" dirty="0"/>
          </a:p>
        </p:txBody>
      </p:sp>
      <p:pic>
        <p:nvPicPr>
          <p:cNvPr id="48132" name="Picture 2" descr="C:\Users\admin\Pictures\femto cat2\rotary new projs\Pseudoexfoliation\Police attack\Event management\mumbai_google-maps.jpg"/>
          <p:cNvPicPr>
            <a:picLocks noChangeAspect="1" noChangeArrowheads="1"/>
          </p:cNvPicPr>
          <p:nvPr/>
        </p:nvPicPr>
        <p:blipFill>
          <a:blip r:embed="rId2" cstate="print"/>
          <a:srcRect/>
          <a:stretch>
            <a:fillRect/>
          </a:stretch>
        </p:blipFill>
        <p:spPr bwMode="auto">
          <a:xfrm>
            <a:off x="5067300" y="1447800"/>
            <a:ext cx="3857625" cy="51054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solidFill>
                  <a:srgbClr val="FFFF00"/>
                </a:solidFill>
              </a:rPr>
              <a:t>Mobile Locations with usage of van </a:t>
            </a:r>
            <a:r>
              <a:rPr lang="en-US" dirty="0" smtClean="0"/>
              <a:t/>
            </a:r>
            <a:br>
              <a:rPr lang="en-US" dirty="0" smtClean="0"/>
            </a:br>
            <a:endParaRPr lang="en-US" dirty="0"/>
          </a:p>
        </p:txBody>
      </p:sp>
      <p:sp>
        <p:nvSpPr>
          <p:cNvPr id="3" name="Content Placeholder 2"/>
          <p:cNvSpPr>
            <a:spLocks noGrp="1"/>
          </p:cNvSpPr>
          <p:nvPr>
            <p:ph sz="quarter" idx="1"/>
          </p:nvPr>
        </p:nvSpPr>
        <p:spPr>
          <a:xfrm>
            <a:off x="685800" y="1981200"/>
            <a:ext cx="4953000" cy="4114800"/>
          </a:xfrm>
        </p:spPr>
        <p:txBody>
          <a:bodyPr>
            <a:normAutofit fontScale="92500" lnSpcReduction="20000"/>
          </a:bodyPr>
          <a:lstStyle/>
          <a:p>
            <a:pPr>
              <a:defRPr/>
            </a:pPr>
            <a:r>
              <a:rPr lang="en-US" dirty="0" smtClean="0"/>
              <a:t>The </a:t>
            </a:r>
            <a:r>
              <a:rPr lang="en-US" dirty="0"/>
              <a:t>van will park outside </a:t>
            </a:r>
          </a:p>
          <a:p>
            <a:pPr>
              <a:defRPr/>
            </a:pPr>
            <a:r>
              <a:rPr lang="en-US" dirty="0"/>
              <a:t>Schools</a:t>
            </a:r>
          </a:p>
          <a:p>
            <a:pPr>
              <a:defRPr/>
            </a:pPr>
            <a:r>
              <a:rPr lang="en-US" dirty="0"/>
              <a:t>Colleges</a:t>
            </a:r>
          </a:p>
          <a:p>
            <a:pPr>
              <a:defRPr/>
            </a:pPr>
            <a:r>
              <a:rPr lang="en-US" dirty="0"/>
              <a:t>Railway stations </a:t>
            </a:r>
          </a:p>
          <a:p>
            <a:pPr>
              <a:defRPr/>
            </a:pPr>
            <a:r>
              <a:rPr lang="en-US" dirty="0"/>
              <a:t>Church, Mosque, </a:t>
            </a:r>
            <a:r>
              <a:rPr lang="en-US" dirty="0" err="1"/>
              <a:t>Guradwara</a:t>
            </a:r>
            <a:endParaRPr lang="en-US" dirty="0"/>
          </a:p>
          <a:p>
            <a:pPr>
              <a:defRPr/>
            </a:pPr>
            <a:r>
              <a:rPr lang="en-US" dirty="0"/>
              <a:t>High density locations </a:t>
            </a:r>
            <a:endParaRPr lang="en-US" dirty="0" smtClean="0"/>
          </a:p>
          <a:p>
            <a:pPr>
              <a:defRPr/>
            </a:pPr>
            <a:r>
              <a:rPr lang="en-US" dirty="0" smtClean="0"/>
              <a:t>Key street junctions</a:t>
            </a:r>
          </a:p>
          <a:p>
            <a:pPr>
              <a:defRPr/>
            </a:pPr>
            <a:r>
              <a:rPr lang="en-US" dirty="0" smtClean="0"/>
              <a:t>Morning walk zones in different areas</a:t>
            </a:r>
            <a:endParaRPr lang="en-US" dirty="0"/>
          </a:p>
          <a:p>
            <a:pPr>
              <a:defRPr/>
            </a:pPr>
            <a:endParaRPr lang="en-US" dirty="0"/>
          </a:p>
        </p:txBody>
      </p:sp>
      <p:pic>
        <p:nvPicPr>
          <p:cNvPr id="49156" name="Picture 2" descr="C:\Users\admin\Pictures\femto cat2\rotary new projs\Pseudoexfoliation\Police attack\Event management\railmap.gif"/>
          <p:cNvPicPr>
            <a:picLocks noChangeAspect="1" noChangeArrowheads="1"/>
          </p:cNvPicPr>
          <p:nvPr/>
        </p:nvPicPr>
        <p:blipFill>
          <a:blip r:embed="rId2" cstate="print"/>
          <a:srcRect/>
          <a:stretch>
            <a:fillRect/>
          </a:stretch>
        </p:blipFill>
        <p:spPr bwMode="auto">
          <a:xfrm>
            <a:off x="5710238" y="1219200"/>
            <a:ext cx="3319462" cy="51054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How will the Diabetes tests  be conducted </a:t>
            </a:r>
            <a:endParaRPr lang="en-US" dirty="0"/>
          </a:p>
        </p:txBody>
      </p:sp>
      <p:sp>
        <p:nvSpPr>
          <p:cNvPr id="5" name="Subtitle 4"/>
          <p:cNvSpPr>
            <a:spLocks noGrp="1"/>
          </p:cNvSpPr>
          <p:nvPr>
            <p:ph type="subTitle" idx="1"/>
          </p:nvPr>
        </p:nvSpPr>
        <p:spPr/>
        <p:txBody>
          <a:bodyPr/>
          <a:lstStyle/>
          <a:p>
            <a:endParaRPr lang="en-US" dirty="0"/>
          </a:p>
        </p:txBody>
      </p:sp>
      <p:pic>
        <p:nvPicPr>
          <p:cNvPr id="6" name="Content Placeholder 7" descr="l0go.jpg"/>
          <p:cNvPicPr>
            <a:picLocks noChangeAspect="1"/>
          </p:cNvPicPr>
          <p:nvPr/>
        </p:nvPicPr>
        <p:blipFill>
          <a:blip r:embed="rId2" cstate="print"/>
          <a:stretch>
            <a:fillRect/>
          </a:stretch>
        </p:blipFill>
        <p:spPr bwMode="auto">
          <a:xfrm>
            <a:off x="7924800" y="0"/>
            <a:ext cx="1219200" cy="1199759"/>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5580063" y="549275"/>
            <a:ext cx="3384550" cy="3051175"/>
          </a:xfrm>
        </p:spPr>
        <p:txBody>
          <a:bodyPr/>
          <a:lstStyle/>
          <a:p>
            <a:endParaRPr lang="en-IN" dirty="0" smtClean="0"/>
          </a:p>
        </p:txBody>
      </p:sp>
      <p:sp>
        <p:nvSpPr>
          <p:cNvPr id="3" name="Subtitle 2"/>
          <p:cNvSpPr>
            <a:spLocks noGrp="1"/>
          </p:cNvSpPr>
          <p:nvPr>
            <p:ph type="subTitle" idx="1"/>
          </p:nvPr>
        </p:nvSpPr>
        <p:spPr>
          <a:xfrm>
            <a:off x="304800" y="3124200"/>
            <a:ext cx="8610600" cy="3429000"/>
          </a:xfrm>
        </p:spPr>
        <p:txBody>
          <a:bodyPr>
            <a:normAutofit fontScale="40000" lnSpcReduction="20000"/>
          </a:bodyPr>
          <a:lstStyle/>
          <a:p>
            <a:pPr>
              <a:defRPr/>
            </a:pPr>
            <a:r>
              <a:rPr lang="en-IN" sz="9300" b="1" dirty="0" smtClean="0">
                <a:solidFill>
                  <a:srgbClr val="FFFF00"/>
                </a:solidFill>
              </a:rPr>
              <a:t>Prof. Dr. Keiki R. Mehta</a:t>
            </a:r>
          </a:p>
          <a:p>
            <a:r>
              <a:rPr lang="en-US" sz="5500" b="1" dirty="0" smtClean="0">
                <a:solidFill>
                  <a:srgbClr val="FFFF00"/>
                </a:solidFill>
              </a:rPr>
              <a:t>MBBS., DOMS., MS.(</a:t>
            </a:r>
            <a:r>
              <a:rPr lang="en-US" sz="5500" b="1" dirty="0" err="1" smtClean="0">
                <a:solidFill>
                  <a:srgbClr val="FFFF00"/>
                </a:solidFill>
              </a:rPr>
              <a:t>Ophth</a:t>
            </a:r>
            <a:r>
              <a:rPr lang="en-US" sz="5500" b="1" dirty="0" smtClean="0">
                <a:solidFill>
                  <a:srgbClr val="FFFF00"/>
                </a:solidFill>
              </a:rPr>
              <a:t>), D.O. (IRELAND),  R.C.P.&amp;S.(Dublin), </a:t>
            </a:r>
          </a:p>
          <a:p>
            <a:r>
              <a:rPr lang="en-US" sz="5500" b="1" dirty="0" smtClean="0">
                <a:solidFill>
                  <a:srgbClr val="FFFF00"/>
                </a:solidFill>
              </a:rPr>
              <a:t>D.O. (London), R. C.P.(London), R.C.S.(England), F.R.S.H. (London), F.I.O.S. (USA</a:t>
            </a:r>
            <a:r>
              <a:rPr lang="en-US" sz="4300" b="1" dirty="0" smtClean="0">
                <a:solidFill>
                  <a:srgbClr val="FFFF00"/>
                </a:solidFill>
              </a:rPr>
              <a:t>)</a:t>
            </a:r>
            <a:endParaRPr lang="en-US" sz="4300" dirty="0" smtClean="0">
              <a:solidFill>
                <a:srgbClr val="FFFF00"/>
              </a:solidFill>
            </a:endParaRPr>
          </a:p>
          <a:p>
            <a:pPr>
              <a:defRPr/>
            </a:pPr>
            <a:endParaRPr lang="en-IN" sz="2900" b="1" dirty="0" smtClean="0">
              <a:solidFill>
                <a:srgbClr val="FFFF00"/>
              </a:solidFill>
            </a:endParaRPr>
          </a:p>
          <a:p>
            <a:pPr>
              <a:defRPr/>
            </a:pPr>
            <a:r>
              <a:rPr lang="en-IN" sz="4200" b="1" dirty="0" smtClean="0">
                <a:solidFill>
                  <a:srgbClr val="FFFF00"/>
                </a:solidFill>
              </a:rPr>
              <a:t>Mehta International Eye Institute,</a:t>
            </a:r>
          </a:p>
          <a:p>
            <a:pPr>
              <a:defRPr/>
            </a:pPr>
            <a:r>
              <a:rPr lang="en-IN" sz="4200" b="1" dirty="0" smtClean="0">
                <a:solidFill>
                  <a:srgbClr val="FFFF00"/>
                </a:solidFill>
              </a:rPr>
              <a:t>Breach Candy Hospital,</a:t>
            </a:r>
          </a:p>
          <a:p>
            <a:pPr>
              <a:defRPr/>
            </a:pPr>
            <a:r>
              <a:rPr lang="en-IN" sz="4200" b="1" dirty="0" smtClean="0">
                <a:solidFill>
                  <a:srgbClr val="FFFF00"/>
                </a:solidFill>
              </a:rPr>
              <a:t>D. Y. Patil Medical College and Hospital,</a:t>
            </a:r>
          </a:p>
          <a:p>
            <a:pPr>
              <a:defRPr/>
            </a:pPr>
            <a:r>
              <a:rPr lang="en-IN" sz="4200" b="1" dirty="0" smtClean="0">
                <a:solidFill>
                  <a:srgbClr val="FFFF00"/>
                </a:solidFill>
              </a:rPr>
              <a:t>Mumbai</a:t>
            </a:r>
            <a:endParaRPr lang="en-IN" sz="5500" b="1" dirty="0" smtClean="0">
              <a:solidFill>
                <a:srgbClr val="FFFF00"/>
              </a:solidFill>
            </a:endParaRPr>
          </a:p>
          <a:p>
            <a:pPr>
              <a:defRPr/>
            </a:pPr>
            <a:r>
              <a:rPr lang="en-IN" sz="5500" b="1" dirty="0" smtClean="0">
                <a:solidFill>
                  <a:srgbClr val="00B0F0"/>
                </a:solidFill>
              </a:rPr>
              <a:t>www.mehtaeyeinstitute.com</a:t>
            </a:r>
            <a:endParaRPr lang="en-IN" sz="5500" b="1" dirty="0">
              <a:solidFill>
                <a:srgbClr val="00B0F0"/>
              </a:solidFill>
            </a:endParaRPr>
          </a:p>
        </p:txBody>
      </p:sp>
      <p:pic>
        <p:nvPicPr>
          <p:cNvPr id="3076" name="Picture 2"/>
          <p:cNvPicPr>
            <a:picLocks noChangeAspect="1" noChangeArrowheads="1"/>
          </p:cNvPicPr>
          <p:nvPr/>
        </p:nvPicPr>
        <p:blipFill>
          <a:blip r:embed="rId2" cstate="print"/>
          <a:srcRect/>
          <a:stretch>
            <a:fillRect/>
          </a:stretch>
        </p:blipFill>
        <p:spPr bwMode="auto">
          <a:xfrm>
            <a:off x="685800" y="152400"/>
            <a:ext cx="8001000" cy="2743199"/>
          </a:xfrm>
          <a:prstGeom prst="rect">
            <a:avLst/>
          </a:prstGeom>
          <a:noFill/>
          <a:ln w="9525">
            <a:noFill/>
            <a:miter lim="800000"/>
            <a:headEnd/>
            <a:tailEnd/>
          </a:ln>
        </p:spPr>
      </p:pic>
      <p:pic>
        <p:nvPicPr>
          <p:cNvPr id="5" name="Picture 4" descr="Rotary_Emblem39790.png"/>
          <p:cNvPicPr>
            <a:picLocks noChangeAspect="1"/>
          </p:cNvPicPr>
          <p:nvPr/>
        </p:nvPicPr>
        <p:blipFill>
          <a:blip r:embed="rId3" cstate="print"/>
          <a:stretch>
            <a:fillRect/>
          </a:stretch>
        </p:blipFill>
        <p:spPr>
          <a:xfrm>
            <a:off x="7239000" y="4648200"/>
            <a:ext cx="914400" cy="954330"/>
          </a:xfrm>
          <a:prstGeom prst="rect">
            <a:avLst/>
          </a:prstGeom>
        </p:spPr>
      </p:pic>
      <p:sp>
        <p:nvSpPr>
          <p:cNvPr id="8" name="Rectangle 7"/>
          <p:cNvSpPr/>
          <p:nvPr/>
        </p:nvSpPr>
        <p:spPr>
          <a:xfrm>
            <a:off x="6248401" y="5638800"/>
            <a:ext cx="2895600" cy="1015663"/>
          </a:xfrm>
          <a:prstGeom prst="rect">
            <a:avLst/>
          </a:prstGeom>
        </p:spPr>
        <p:txBody>
          <a:bodyPr wrap="square">
            <a:spAutoFit/>
          </a:bodyPr>
          <a:lstStyle/>
          <a:p>
            <a:pPr algn="ctr">
              <a:defRPr/>
            </a:pPr>
            <a:r>
              <a:rPr lang="en-IN" sz="1600" b="1" dirty="0" smtClean="0">
                <a:solidFill>
                  <a:srgbClr val="FFFF00"/>
                </a:solidFill>
              </a:rPr>
              <a:t>District Diabetes Thrust Programme</a:t>
            </a:r>
          </a:p>
          <a:p>
            <a:pPr algn="ctr">
              <a:defRPr/>
            </a:pPr>
            <a:r>
              <a:rPr lang="en-IN" sz="1600" b="1" dirty="0" smtClean="0">
                <a:solidFill>
                  <a:srgbClr val="FFFF00"/>
                </a:solidFill>
              </a:rPr>
              <a:t>District : 3141</a:t>
            </a:r>
          </a:p>
          <a:p>
            <a:pPr algn="ctr">
              <a:defRPr/>
            </a:pPr>
            <a:endParaRPr lang="en-IN" sz="1200" b="1" dirty="0" smtClean="0">
              <a:solidFill>
                <a:srgbClr val="FFFF00"/>
              </a:solidFill>
            </a:endParaRPr>
          </a:p>
        </p:txBody>
      </p:sp>
      <p:pic>
        <p:nvPicPr>
          <p:cNvPr id="6146" name="Picture 2" descr="C:\Users\admin\Downloads\2016-17-Theme-pin-1.5.16.jpg"/>
          <p:cNvPicPr>
            <a:picLocks noChangeAspect="1" noChangeArrowheads="1"/>
          </p:cNvPicPr>
          <p:nvPr/>
        </p:nvPicPr>
        <p:blipFill>
          <a:blip r:embed="rId4" cstate="print"/>
          <a:srcRect/>
          <a:stretch>
            <a:fillRect/>
          </a:stretch>
        </p:blipFill>
        <p:spPr bwMode="auto">
          <a:xfrm>
            <a:off x="609600" y="5181600"/>
            <a:ext cx="1843388" cy="1447800"/>
          </a:xfrm>
          <a:prstGeom prst="rect">
            <a:avLst/>
          </a:prstGeom>
          <a:noFill/>
        </p:spPr>
      </p:pic>
    </p:spTree>
    <p:extLst>
      <p:ext uri="{BB962C8B-B14F-4D97-AF65-F5344CB8AC3E}">
        <p14:creationId xmlns:p14="http://schemas.microsoft.com/office/powerpoint/2010/main" val="39036492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solidFill>
                  <a:srgbClr val="FFFF00"/>
                </a:solidFill>
              </a:rPr>
              <a:t>Blood evaluatory checks </a:t>
            </a:r>
          </a:p>
        </p:txBody>
      </p:sp>
      <p:sp>
        <p:nvSpPr>
          <p:cNvPr id="3" name="Content Placeholder 2"/>
          <p:cNvSpPr>
            <a:spLocks noGrp="1"/>
          </p:cNvSpPr>
          <p:nvPr>
            <p:ph sz="quarter" idx="1"/>
          </p:nvPr>
        </p:nvSpPr>
        <p:spPr>
          <a:xfrm>
            <a:off x="685800" y="1600200"/>
            <a:ext cx="3657600" cy="5105400"/>
          </a:xfrm>
        </p:spPr>
        <p:txBody>
          <a:bodyPr>
            <a:normAutofit/>
          </a:bodyPr>
          <a:lstStyle/>
          <a:p>
            <a:pPr>
              <a:defRPr/>
            </a:pPr>
            <a:r>
              <a:rPr lang="en-US" b="1" dirty="0">
                <a:solidFill>
                  <a:srgbClr val="FFFF00"/>
                </a:solidFill>
              </a:rPr>
              <a:t>Blood strip checks </a:t>
            </a:r>
            <a:endParaRPr lang="en-US" b="1" dirty="0" smtClean="0">
              <a:solidFill>
                <a:srgbClr val="FFFF00"/>
              </a:solidFill>
            </a:endParaRPr>
          </a:p>
          <a:p>
            <a:pPr>
              <a:defRPr/>
            </a:pPr>
            <a:r>
              <a:rPr lang="en-US" b="1" dirty="0" smtClean="0">
                <a:solidFill>
                  <a:srgbClr val="FFFFFF"/>
                </a:solidFill>
              </a:rPr>
              <a:t>At all sites </a:t>
            </a:r>
            <a:endParaRPr lang="en-US" b="1" dirty="0">
              <a:solidFill>
                <a:srgbClr val="FFFFFF"/>
              </a:solidFill>
            </a:endParaRPr>
          </a:p>
          <a:p>
            <a:pPr>
              <a:defRPr/>
            </a:pPr>
            <a:endParaRPr lang="en-US" dirty="0"/>
          </a:p>
          <a:p>
            <a:pPr>
              <a:defRPr/>
            </a:pPr>
            <a:r>
              <a:rPr lang="en-US" b="1" dirty="0">
                <a:solidFill>
                  <a:srgbClr val="FFFF00"/>
                </a:solidFill>
              </a:rPr>
              <a:t>Blood Venous collection </a:t>
            </a:r>
            <a:endParaRPr lang="en-US" b="1" dirty="0" smtClean="0">
              <a:solidFill>
                <a:srgbClr val="FFFF00"/>
              </a:solidFill>
            </a:endParaRPr>
          </a:p>
          <a:p>
            <a:pPr>
              <a:defRPr/>
            </a:pPr>
            <a:r>
              <a:rPr lang="en-US" b="1" dirty="0" smtClean="0">
                <a:solidFill>
                  <a:srgbClr val="FFFFFF"/>
                </a:solidFill>
              </a:rPr>
              <a:t>At fixed high volume or cumulative sites</a:t>
            </a:r>
            <a:endParaRPr lang="en-US" dirty="0">
              <a:solidFill>
                <a:srgbClr val="FFFFFF"/>
              </a:solidFill>
            </a:endParaRPr>
          </a:p>
          <a:p>
            <a:pPr>
              <a:defRPr/>
            </a:pPr>
            <a:endParaRPr lang="en-US" dirty="0"/>
          </a:p>
        </p:txBody>
      </p:sp>
      <p:pic>
        <p:nvPicPr>
          <p:cNvPr id="50180" name="Picture 2" descr="C:\Users\admin\Pictures\femto cat2\rotary new projs\Pseudoexfoliation\Police attack\Event management\7692852.jpg"/>
          <p:cNvPicPr>
            <a:picLocks noChangeAspect="1" noChangeArrowheads="1"/>
          </p:cNvPicPr>
          <p:nvPr/>
        </p:nvPicPr>
        <p:blipFill>
          <a:blip r:embed="rId2" cstate="print"/>
          <a:srcRect/>
          <a:stretch>
            <a:fillRect/>
          </a:stretch>
        </p:blipFill>
        <p:spPr bwMode="auto">
          <a:xfrm>
            <a:off x="6019800" y="1828800"/>
            <a:ext cx="2743200" cy="2057400"/>
          </a:xfrm>
          <a:prstGeom prst="rect">
            <a:avLst/>
          </a:prstGeom>
          <a:noFill/>
          <a:ln w="9525">
            <a:noFill/>
            <a:miter lim="800000"/>
            <a:headEnd/>
            <a:tailEnd/>
          </a:ln>
        </p:spPr>
      </p:pic>
      <p:pic>
        <p:nvPicPr>
          <p:cNvPr id="50181" name="Picture 3" descr="C:\Users\admin\Pictures\femto cat2\rotary new projs\Pseudoexfoliation\Police attack\Event management\23.jpg"/>
          <p:cNvPicPr>
            <a:picLocks noChangeAspect="1" noChangeArrowheads="1"/>
          </p:cNvPicPr>
          <p:nvPr/>
        </p:nvPicPr>
        <p:blipFill>
          <a:blip r:embed="rId3" cstate="print"/>
          <a:srcRect/>
          <a:stretch>
            <a:fillRect/>
          </a:stretch>
        </p:blipFill>
        <p:spPr bwMode="auto">
          <a:xfrm>
            <a:off x="6019800" y="4191000"/>
            <a:ext cx="2647950" cy="1724025"/>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1"/>
            <a:ext cx="7772400" cy="2609850"/>
          </a:xfrm>
        </p:spPr>
        <p:txBody>
          <a:bodyPr/>
          <a:lstStyle/>
          <a:p>
            <a:r>
              <a:rPr lang="en-US" b="1" dirty="0" smtClean="0"/>
              <a:t>HbA1c? </a:t>
            </a:r>
            <a:br>
              <a:rPr lang="en-US" b="1" dirty="0" smtClean="0"/>
            </a:br>
            <a:r>
              <a:rPr lang="en-US" b="1" dirty="0" smtClean="0"/>
              <a:t>What is it , What does it mean </a:t>
            </a:r>
            <a:br>
              <a:rPr lang="en-US" b="1" dirty="0" smtClean="0"/>
            </a:br>
            <a:endParaRPr lang="en-US" dirty="0"/>
          </a:p>
        </p:txBody>
      </p:sp>
      <p:sp>
        <p:nvSpPr>
          <p:cNvPr id="3" name="Subtitle 2"/>
          <p:cNvSpPr>
            <a:spLocks noGrp="1"/>
          </p:cNvSpPr>
          <p:nvPr>
            <p:ph type="subTitle" idx="1"/>
          </p:nvPr>
        </p:nvSpPr>
        <p:spPr/>
        <p:txBody>
          <a:bodyPr/>
          <a:lstStyle/>
          <a:p>
            <a:endParaRPr lang="en-US" dirty="0"/>
          </a:p>
        </p:txBody>
      </p:sp>
      <p:pic>
        <p:nvPicPr>
          <p:cNvPr id="3074" name="Picture 2" descr="C:\Users\admin\Downloads\hba1c.jpg"/>
          <p:cNvPicPr>
            <a:picLocks noChangeAspect="1" noChangeArrowheads="1"/>
          </p:cNvPicPr>
          <p:nvPr/>
        </p:nvPicPr>
        <p:blipFill>
          <a:blip r:embed="rId2" cstate="print"/>
          <a:srcRect/>
          <a:stretch>
            <a:fillRect/>
          </a:stretch>
        </p:blipFill>
        <p:spPr bwMode="auto">
          <a:xfrm>
            <a:off x="3429000" y="2971800"/>
            <a:ext cx="2540000" cy="3175000"/>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FF00"/>
                </a:solidFill>
              </a:rPr>
              <a:t>What is HbA1c?</a:t>
            </a:r>
            <a:br>
              <a:rPr lang="en-US" b="1"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685800" y="1600200"/>
            <a:ext cx="7772400" cy="4495800"/>
          </a:xfrm>
        </p:spPr>
        <p:txBody>
          <a:bodyPr>
            <a:normAutofit fontScale="92500"/>
          </a:bodyPr>
          <a:lstStyle/>
          <a:p>
            <a:r>
              <a:rPr lang="en-US" dirty="0" smtClean="0"/>
              <a:t>The </a:t>
            </a:r>
            <a:r>
              <a:rPr lang="en-US" dirty="0"/>
              <a:t>term </a:t>
            </a:r>
            <a:r>
              <a:rPr lang="en-US" i="1" dirty="0"/>
              <a:t>HbA1c</a:t>
            </a:r>
            <a:r>
              <a:rPr lang="en-US" dirty="0"/>
              <a:t> refers to </a:t>
            </a:r>
            <a:r>
              <a:rPr lang="en-US" dirty="0" err="1"/>
              <a:t>glycated</a:t>
            </a:r>
            <a:r>
              <a:rPr lang="en-US" dirty="0"/>
              <a:t> </a:t>
            </a:r>
            <a:r>
              <a:rPr lang="en-US" dirty="0" err="1"/>
              <a:t>haemoglobin</a:t>
            </a:r>
            <a:r>
              <a:rPr lang="en-US" dirty="0"/>
              <a:t>. It develops when </a:t>
            </a:r>
            <a:r>
              <a:rPr lang="en-US" dirty="0" err="1"/>
              <a:t>haemoglobin</a:t>
            </a:r>
            <a:r>
              <a:rPr lang="en-US" dirty="0"/>
              <a:t>, a protein within red blood cells that carries oxygen throughout your body, joins with glucose in the blood, becoming '</a:t>
            </a:r>
            <a:r>
              <a:rPr lang="en-US" dirty="0" err="1"/>
              <a:t>glycated</a:t>
            </a:r>
            <a:r>
              <a:rPr lang="en-US" dirty="0"/>
              <a:t>'.</a:t>
            </a:r>
          </a:p>
          <a:p>
            <a:r>
              <a:rPr lang="en-US" dirty="0"/>
              <a:t>By measuring </a:t>
            </a:r>
            <a:r>
              <a:rPr lang="en-US" dirty="0" err="1"/>
              <a:t>glycated</a:t>
            </a:r>
            <a:r>
              <a:rPr lang="en-US" dirty="0"/>
              <a:t> </a:t>
            </a:r>
            <a:r>
              <a:rPr lang="en-US" dirty="0" err="1"/>
              <a:t>haemoglobin</a:t>
            </a:r>
            <a:r>
              <a:rPr lang="en-US" dirty="0"/>
              <a:t> (HbA1c), clinicians are able to get an overall picture of what our average blood sugar levels have been over a period of weeks/months.</a:t>
            </a:r>
          </a:p>
          <a:p>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admin\Downloads\hba1c-chart.jpg"/>
          <p:cNvPicPr>
            <a:picLocks noGrp="1" noChangeAspect="1" noChangeArrowheads="1"/>
          </p:cNvPicPr>
          <p:nvPr>
            <p:ph idx="1"/>
          </p:nvPr>
        </p:nvPicPr>
        <p:blipFill>
          <a:blip r:embed="rId2" cstate="print"/>
          <a:srcRect/>
          <a:stretch>
            <a:fillRect/>
          </a:stretch>
        </p:blipFill>
        <p:spPr bwMode="auto">
          <a:xfrm>
            <a:off x="1188428" y="1600200"/>
            <a:ext cx="6767144" cy="4525963"/>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t>Collation and reportage </a:t>
            </a:r>
          </a:p>
        </p:txBody>
      </p:sp>
      <p:sp>
        <p:nvSpPr>
          <p:cNvPr id="3" name="Content Placeholder 2"/>
          <p:cNvSpPr>
            <a:spLocks noGrp="1"/>
          </p:cNvSpPr>
          <p:nvPr>
            <p:ph sz="quarter" idx="1"/>
          </p:nvPr>
        </p:nvSpPr>
        <p:spPr>
          <a:xfrm>
            <a:off x="685800" y="1600200"/>
            <a:ext cx="7772400" cy="5257800"/>
          </a:xfrm>
        </p:spPr>
        <p:txBody>
          <a:bodyPr>
            <a:normAutofit fontScale="92500" lnSpcReduction="20000"/>
          </a:bodyPr>
          <a:lstStyle/>
          <a:p>
            <a:pPr>
              <a:defRPr/>
            </a:pPr>
            <a:endParaRPr lang="en-US" dirty="0"/>
          </a:p>
          <a:p>
            <a:pPr>
              <a:defRPr/>
            </a:pPr>
            <a:r>
              <a:rPr lang="en-US" sz="3600" b="1" dirty="0">
                <a:solidFill>
                  <a:srgbClr val="FFFF00"/>
                </a:solidFill>
              </a:rPr>
              <a:t>Management of blood collected</a:t>
            </a:r>
          </a:p>
          <a:p>
            <a:pPr>
              <a:defRPr/>
            </a:pPr>
            <a:r>
              <a:rPr lang="en-US" b="1" dirty="0"/>
              <a:t>Reports to be sent by </a:t>
            </a:r>
            <a:r>
              <a:rPr lang="en-US" b="1" dirty="0" err="1"/>
              <a:t>sms</a:t>
            </a:r>
            <a:r>
              <a:rPr lang="en-US" b="1" dirty="0"/>
              <a:t> emails</a:t>
            </a:r>
          </a:p>
          <a:p>
            <a:pPr>
              <a:defRPr/>
            </a:pPr>
            <a:r>
              <a:rPr lang="en-US" b="1" dirty="0" smtClean="0"/>
              <a:t>Storage </a:t>
            </a:r>
            <a:r>
              <a:rPr lang="en-US" b="1" dirty="0"/>
              <a:t>collection facilities</a:t>
            </a:r>
          </a:p>
          <a:p>
            <a:pPr>
              <a:defRPr/>
            </a:pPr>
            <a:endParaRPr lang="en-US" b="1" dirty="0" smtClean="0"/>
          </a:p>
          <a:p>
            <a:pPr>
              <a:defRPr/>
            </a:pPr>
            <a:r>
              <a:rPr lang="en-US" dirty="0"/>
              <a:t> </a:t>
            </a:r>
          </a:p>
          <a:p>
            <a:pPr>
              <a:defRPr/>
            </a:pPr>
            <a:r>
              <a:rPr lang="en-US" sz="4000" b="1" dirty="0" smtClean="0">
                <a:solidFill>
                  <a:srgbClr val="FFFF00"/>
                </a:solidFill>
              </a:rPr>
              <a:t>Reportage</a:t>
            </a:r>
            <a:r>
              <a:rPr lang="en-US" b="1" dirty="0" smtClean="0"/>
              <a:t> </a:t>
            </a:r>
          </a:p>
          <a:p>
            <a:pPr>
              <a:defRPr/>
            </a:pPr>
            <a:r>
              <a:rPr lang="en-US" b="1" dirty="0" smtClean="0"/>
              <a:t>Designated </a:t>
            </a:r>
            <a:r>
              <a:rPr lang="en-US" b="1" dirty="0"/>
              <a:t>blood central collection reportage and which lab to send to </a:t>
            </a:r>
            <a:r>
              <a:rPr lang="en-US" b="1" dirty="0" smtClean="0"/>
              <a:t>Computer </a:t>
            </a:r>
            <a:r>
              <a:rPr lang="en-US" b="1" dirty="0"/>
              <a:t>software to collate scientific referral and analytical analysis</a:t>
            </a:r>
          </a:p>
          <a:p>
            <a:pPr>
              <a:defRPr/>
            </a:pPr>
            <a:endParaRPr lang="en-US" dirty="0"/>
          </a:p>
        </p:txBody>
      </p:sp>
      <p:pic>
        <p:nvPicPr>
          <p:cNvPr id="5" name="Picture 2" descr="C:\Users\admin\Downloads\TH23_BANGALORE_IT__1560871f.jpg"/>
          <p:cNvPicPr>
            <a:picLocks noChangeAspect="1" noChangeArrowheads="1"/>
          </p:cNvPicPr>
          <p:nvPr/>
        </p:nvPicPr>
        <p:blipFill>
          <a:blip r:embed="rId2" cstate="print"/>
          <a:srcRect/>
          <a:stretch>
            <a:fillRect/>
          </a:stretch>
        </p:blipFill>
        <p:spPr bwMode="auto">
          <a:xfrm>
            <a:off x="6781801" y="1524000"/>
            <a:ext cx="2362200" cy="2590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Unfortunately Diabetes is associated with multiple  complications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admin\Pictures\diabetes pamphlets\diabetes23.jpg"/>
          <p:cNvPicPr>
            <a:picLocks noGrp="1" noChangeAspect="1" noChangeArrowheads="1"/>
          </p:cNvPicPr>
          <p:nvPr>
            <p:ph idx="1"/>
          </p:nvPr>
        </p:nvPicPr>
        <p:blipFill>
          <a:blip r:embed="rId2" cstate="print"/>
          <a:srcRect/>
          <a:stretch>
            <a:fillRect/>
          </a:stretch>
        </p:blipFill>
        <p:spPr bwMode="auto">
          <a:xfrm>
            <a:off x="304799" y="228600"/>
            <a:ext cx="8610601" cy="6400800"/>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04800"/>
            <a:ext cx="8839200" cy="990600"/>
          </a:xfrm>
        </p:spPr>
        <p:txBody>
          <a:bodyPr>
            <a:noAutofit/>
          </a:bodyPr>
          <a:lstStyle/>
          <a:p>
            <a:pPr>
              <a:defRPr/>
            </a:pPr>
            <a:r>
              <a:rPr lang="en-US" sz="2800" dirty="0" smtClean="0"/>
              <a:t>Thus, after we detect,  the patient will have the option to look after the diabetic complications</a:t>
            </a:r>
            <a:br>
              <a:rPr lang="en-US" sz="2800" dirty="0" smtClean="0"/>
            </a:br>
            <a:endParaRPr lang="en-US" sz="2800" dirty="0"/>
          </a:p>
        </p:txBody>
      </p:sp>
      <p:sp>
        <p:nvSpPr>
          <p:cNvPr id="16387" name="Subtitle 4"/>
          <p:cNvSpPr>
            <a:spLocks noGrp="1"/>
          </p:cNvSpPr>
          <p:nvPr>
            <p:ph type="body" sz="half" idx="1"/>
          </p:nvPr>
        </p:nvSpPr>
        <p:spPr>
          <a:xfrm>
            <a:off x="685800" y="1981200"/>
            <a:ext cx="4800600" cy="4114800"/>
          </a:xfrm>
        </p:spPr>
        <p:txBody>
          <a:bodyPr/>
          <a:lstStyle/>
          <a:p>
            <a:r>
              <a:rPr lang="en-US" b="1" dirty="0" smtClean="0">
                <a:latin typeface="+mj-lt"/>
              </a:rPr>
              <a:t>The patient will be referred to </a:t>
            </a:r>
          </a:p>
          <a:p>
            <a:endParaRPr lang="en-US" sz="4400" b="1" dirty="0" smtClean="0">
              <a:solidFill>
                <a:srgbClr val="FFC000"/>
              </a:solidFill>
            </a:endParaRPr>
          </a:p>
          <a:p>
            <a:r>
              <a:rPr lang="en-US" sz="4400" b="1" dirty="0" smtClean="0">
                <a:solidFill>
                  <a:srgbClr val="FFC000"/>
                </a:solidFill>
              </a:rPr>
              <a:t>Diabetic Coordinative Centers </a:t>
            </a:r>
          </a:p>
        </p:txBody>
      </p:sp>
      <p:sp>
        <p:nvSpPr>
          <p:cNvPr id="8" name="ClipArt Placeholder 7"/>
          <p:cNvSpPr>
            <a:spLocks noGrp="1"/>
          </p:cNvSpPr>
          <p:nvPr>
            <p:ph type="clipArt" sz="half" idx="2"/>
          </p:nvPr>
        </p:nvSpPr>
        <p:spPr>
          <a:xfrm>
            <a:off x="4800600" y="2057400"/>
            <a:ext cx="3810000" cy="4114800"/>
          </a:xfrm>
        </p:spPr>
      </p:sp>
      <p:sp>
        <p:nvSpPr>
          <p:cNvPr id="5" name="Down Arrow 4"/>
          <p:cNvSpPr/>
          <p:nvPr/>
        </p:nvSpPr>
        <p:spPr>
          <a:xfrm>
            <a:off x="3581400" y="25908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Users\admin\Pictures\diabetes pamphlets\friends-holding-hands-images-holding_hands.jpg"/>
          <p:cNvPicPr>
            <a:picLocks noChangeAspect="1" noChangeArrowheads="1"/>
          </p:cNvPicPr>
          <p:nvPr/>
        </p:nvPicPr>
        <p:blipFill>
          <a:blip r:embed="rId2" cstate="print"/>
          <a:srcRect/>
          <a:stretch>
            <a:fillRect/>
          </a:stretch>
        </p:blipFill>
        <p:spPr bwMode="auto">
          <a:xfrm>
            <a:off x="4800600" y="2057400"/>
            <a:ext cx="3760344" cy="3276600"/>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Coordinative centers</a:t>
            </a:r>
          </a:p>
        </p:txBody>
      </p:sp>
      <p:sp>
        <p:nvSpPr>
          <p:cNvPr id="3" name="Content Placeholder 2"/>
          <p:cNvSpPr>
            <a:spLocks noGrp="1"/>
          </p:cNvSpPr>
          <p:nvPr>
            <p:ph idx="1"/>
          </p:nvPr>
        </p:nvSpPr>
        <p:spPr>
          <a:xfrm>
            <a:off x="457200" y="1524000"/>
            <a:ext cx="8229600" cy="5334000"/>
          </a:xfrm>
        </p:spPr>
        <p:txBody>
          <a:bodyPr>
            <a:normAutofit fontScale="92500" lnSpcReduction="10000"/>
          </a:bodyPr>
          <a:lstStyle/>
          <a:p>
            <a:pPr>
              <a:defRPr/>
            </a:pPr>
            <a:r>
              <a:rPr lang="en-US" b="1" dirty="0" smtClean="0">
                <a:solidFill>
                  <a:srgbClr val="FFFF00"/>
                </a:solidFill>
              </a:rPr>
              <a:t>Eye</a:t>
            </a:r>
            <a:r>
              <a:rPr lang="en-US" dirty="0" smtClean="0">
                <a:solidFill>
                  <a:srgbClr val="FFFF00"/>
                </a:solidFill>
              </a:rPr>
              <a:t> </a:t>
            </a:r>
            <a:r>
              <a:rPr lang="en-US" dirty="0" smtClean="0"/>
              <a:t>:: All India Ophthalmological Society and </a:t>
            </a:r>
            <a:r>
              <a:rPr lang="en-US" dirty="0" err="1" smtClean="0"/>
              <a:t>Zeiss</a:t>
            </a:r>
            <a:r>
              <a:rPr lang="en-US" dirty="0" smtClean="0"/>
              <a:t>  have agreed to set up 45 coordinative Care centers for retina care</a:t>
            </a:r>
          </a:p>
          <a:p>
            <a:pPr>
              <a:defRPr/>
            </a:pPr>
            <a:r>
              <a:rPr lang="en-US" b="1" dirty="0" smtClean="0">
                <a:solidFill>
                  <a:srgbClr val="FFFF00"/>
                </a:solidFill>
              </a:rPr>
              <a:t>Foot</a:t>
            </a:r>
            <a:r>
              <a:rPr lang="en-US" dirty="0" smtClean="0"/>
              <a:t>:: Indian Podiatry Association will set up key centers where the patient may be referred to </a:t>
            </a:r>
          </a:p>
          <a:p>
            <a:pPr>
              <a:defRPr/>
            </a:pPr>
            <a:r>
              <a:rPr lang="en-US" b="1" dirty="0" smtClean="0">
                <a:solidFill>
                  <a:srgbClr val="FFFF00"/>
                </a:solidFill>
              </a:rPr>
              <a:t>Cardiac</a:t>
            </a:r>
            <a:r>
              <a:rPr lang="en-US" dirty="0" smtClean="0"/>
              <a:t>:: Tied up with the </a:t>
            </a:r>
            <a:r>
              <a:rPr lang="en-US" dirty="0" err="1" smtClean="0"/>
              <a:t>Cardiological</a:t>
            </a:r>
            <a:r>
              <a:rPr lang="en-US" dirty="0" smtClean="0"/>
              <a:t> Society of India .. Member referral sites will be identified </a:t>
            </a:r>
          </a:p>
          <a:p>
            <a:pPr>
              <a:defRPr/>
            </a:pPr>
            <a:r>
              <a:rPr lang="en-US" b="1" dirty="0" smtClean="0">
                <a:solidFill>
                  <a:srgbClr val="FFFF00"/>
                </a:solidFill>
              </a:rPr>
              <a:t>Renal</a:t>
            </a:r>
            <a:r>
              <a:rPr lang="en-US" dirty="0" smtClean="0"/>
              <a:t> :: Indian Society of Nephrology will look after the side referrals </a:t>
            </a:r>
          </a:p>
          <a:p>
            <a:pPr>
              <a:defRPr/>
            </a:pPr>
            <a:r>
              <a:rPr lang="en-US" b="1" dirty="0" smtClean="0">
                <a:solidFill>
                  <a:srgbClr val="FFFF00"/>
                </a:solidFill>
              </a:rPr>
              <a:t>Peripheral Neuropathy </a:t>
            </a:r>
            <a:r>
              <a:rPr lang="en-US" dirty="0" smtClean="0"/>
              <a:t>: Neurological Society of India will decide in its December meeting </a:t>
            </a:r>
            <a:endParaRPr lang="en-US" dirty="0"/>
          </a:p>
        </p:txBody>
      </p:sp>
      <p:pic>
        <p:nvPicPr>
          <p:cNvPr id="4" name="Content Placeholder 7" descr="l0go.jpg"/>
          <p:cNvPicPr>
            <a:picLocks noChangeAspect="1"/>
          </p:cNvPicPr>
          <p:nvPr/>
        </p:nvPicPr>
        <p:blipFill>
          <a:blip r:embed="rId2" cstate="print"/>
          <a:stretch>
            <a:fillRect/>
          </a:stretch>
        </p:blipFill>
        <p:spPr bwMode="auto">
          <a:xfrm>
            <a:off x="7905045" y="0"/>
            <a:ext cx="1238956" cy="1219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rgbClr val="FFFF00"/>
                </a:solidFill>
              </a:rPr>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type="subTitle" idx="1"/>
          </p:nvPr>
        </p:nvSpPr>
        <p:spPr>
          <a:xfrm>
            <a:off x="609600" y="1447800"/>
            <a:ext cx="3962400" cy="5029200"/>
          </a:xfrm>
        </p:spPr>
        <p:txBody>
          <a:bodyPr/>
          <a:lstStyle/>
          <a:p>
            <a:r>
              <a:rPr lang="en-US" b="1" dirty="0" smtClean="0">
                <a:solidFill>
                  <a:srgbClr val="FFC000"/>
                </a:solidFill>
              </a:rPr>
              <a:t>The Clubs need to market the entire setup </a:t>
            </a:r>
          </a:p>
          <a:p>
            <a:r>
              <a:rPr lang="en-US" b="1" dirty="0" smtClean="0">
                <a:solidFill>
                  <a:srgbClr val="FFC000"/>
                </a:solidFill>
              </a:rPr>
              <a:t>Advisable to have young computer literate club member who can act as a PRO</a:t>
            </a:r>
            <a:endParaRPr lang="en-US" b="1" dirty="0">
              <a:solidFill>
                <a:srgbClr val="FFC000"/>
              </a:solidFill>
            </a:endParaRPr>
          </a:p>
        </p:txBody>
      </p:sp>
      <p:pic>
        <p:nvPicPr>
          <p:cNvPr id="5" name="Content Placeholder 7" descr="l0go.jpg"/>
          <p:cNvPicPr>
            <a:picLocks noChangeAspect="1"/>
          </p:cNvPicPr>
          <p:nvPr/>
        </p:nvPicPr>
        <p:blipFill>
          <a:blip r:embed="rId2" cstate="print"/>
          <a:stretch>
            <a:fillRect/>
          </a:stretch>
        </p:blipFill>
        <p:spPr bwMode="auto">
          <a:xfrm>
            <a:off x="7924800" y="0"/>
            <a:ext cx="1219200" cy="1199759"/>
          </a:xfrm>
          <a:prstGeom prst="rect">
            <a:avLst/>
          </a:prstGeom>
          <a:noFill/>
          <a:ln w="9525">
            <a:noFill/>
            <a:miter lim="800000"/>
            <a:headEnd/>
            <a:tailEnd/>
          </a:ln>
        </p:spPr>
      </p:pic>
      <p:pic>
        <p:nvPicPr>
          <p:cNvPr id="2050" name="Picture 2" descr="C:\Users\admin\Downloads\indian-business-team-laptop-23083195.jpg"/>
          <p:cNvPicPr>
            <a:picLocks noChangeAspect="1" noChangeArrowheads="1"/>
          </p:cNvPicPr>
          <p:nvPr/>
        </p:nvPicPr>
        <p:blipFill>
          <a:blip r:embed="rId3" cstate="print"/>
          <a:srcRect/>
          <a:stretch>
            <a:fillRect/>
          </a:stretch>
        </p:blipFill>
        <p:spPr bwMode="auto">
          <a:xfrm>
            <a:off x="5257800" y="1600200"/>
            <a:ext cx="3883246" cy="2590800"/>
          </a:xfrm>
          <a:prstGeom prst="rect">
            <a:avLst/>
          </a:prstGeom>
          <a:noFill/>
        </p:spPr>
      </p:pic>
      <p:sp>
        <p:nvSpPr>
          <p:cNvPr id="6" name="Rectangle 5"/>
          <p:cNvSpPr/>
          <p:nvPr/>
        </p:nvSpPr>
        <p:spPr>
          <a:xfrm>
            <a:off x="0" y="381000"/>
            <a:ext cx="7772400" cy="707886"/>
          </a:xfrm>
          <a:prstGeom prst="rect">
            <a:avLst/>
          </a:prstGeom>
        </p:spPr>
        <p:txBody>
          <a:bodyPr wrap="square">
            <a:spAutoFit/>
          </a:bodyPr>
          <a:lstStyle/>
          <a:p>
            <a:r>
              <a:rPr lang="en-US" sz="4000" b="1" kern="0" dirty="0" smtClean="0">
                <a:solidFill>
                  <a:srgbClr val="FFFF00"/>
                </a:solidFill>
                <a:latin typeface="Arial"/>
                <a:ea typeface="+mj-ea"/>
                <a:cs typeface="+mj-cs"/>
              </a:rPr>
              <a:t>Marketing the program </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3600" b="1" dirty="0" smtClean="0"/>
              <a:t>Presentation In </a:t>
            </a:r>
            <a:r>
              <a:rPr lang="en-US" sz="3600" b="1" dirty="0" smtClean="0"/>
              <a:t>Conjunction with</a:t>
            </a:r>
          </a:p>
          <a:p>
            <a:pPr marL="0" indent="0">
              <a:buNone/>
            </a:pPr>
            <a:endParaRPr lang="en-US" dirty="0" smtClean="0"/>
          </a:p>
          <a:p>
            <a:r>
              <a:rPr lang="en-US" dirty="0" err="1" smtClean="0"/>
              <a:t>Arun</a:t>
            </a:r>
            <a:r>
              <a:rPr lang="en-US" dirty="0" smtClean="0"/>
              <a:t> </a:t>
            </a:r>
            <a:r>
              <a:rPr lang="en-US" dirty="0" err="1" smtClean="0"/>
              <a:t>Bhargava</a:t>
            </a:r>
            <a:r>
              <a:rPr lang="en-US" dirty="0" smtClean="0"/>
              <a:t> DSD</a:t>
            </a:r>
          </a:p>
          <a:p>
            <a:r>
              <a:rPr lang="en-US" dirty="0" err="1" smtClean="0"/>
              <a:t>Dr</a:t>
            </a:r>
            <a:r>
              <a:rPr lang="en-US" dirty="0" smtClean="0"/>
              <a:t>  </a:t>
            </a:r>
            <a:r>
              <a:rPr lang="en-US" dirty="0" err="1" smtClean="0"/>
              <a:t>Indumati</a:t>
            </a:r>
            <a:r>
              <a:rPr lang="en-US" dirty="0" smtClean="0"/>
              <a:t> </a:t>
            </a:r>
            <a:r>
              <a:rPr lang="en-US" dirty="0" err="1" smtClean="0"/>
              <a:t>Gopinathan</a:t>
            </a:r>
            <a:r>
              <a:rPr lang="en-US" dirty="0" smtClean="0"/>
              <a:t> Co Chair</a:t>
            </a:r>
          </a:p>
          <a:p>
            <a:r>
              <a:rPr lang="en-US" dirty="0" err="1" smtClean="0"/>
              <a:t>Dr</a:t>
            </a:r>
            <a:r>
              <a:rPr lang="en-US" dirty="0" smtClean="0"/>
              <a:t> </a:t>
            </a:r>
            <a:r>
              <a:rPr lang="en-US" dirty="0" err="1" smtClean="0"/>
              <a:t>Cyres</a:t>
            </a:r>
            <a:r>
              <a:rPr lang="en-US" dirty="0" smtClean="0"/>
              <a:t> Mehta </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3338697879"/>
      </p:ext>
    </p:extLst>
  </p:cSld>
  <p:clrMapOvr>
    <a:masterClrMapping/>
  </p:clrMapOvr>
  <p:transition xmlns:p14="http://schemas.microsoft.com/office/powerpoint/2010/mai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solidFill>
                  <a:srgbClr val="FFFF00"/>
                </a:solidFill>
              </a:rPr>
              <a:t>PUBLICITY PREPARATION </a:t>
            </a:r>
          </a:p>
        </p:txBody>
      </p:sp>
      <p:sp>
        <p:nvSpPr>
          <p:cNvPr id="3" name="Content Placeholder 2"/>
          <p:cNvSpPr>
            <a:spLocks noGrp="1"/>
          </p:cNvSpPr>
          <p:nvPr>
            <p:ph sz="quarter" idx="1"/>
          </p:nvPr>
        </p:nvSpPr>
        <p:spPr>
          <a:xfrm>
            <a:off x="685800" y="1981200"/>
            <a:ext cx="4953000" cy="4114800"/>
          </a:xfrm>
        </p:spPr>
        <p:txBody>
          <a:bodyPr>
            <a:normAutofit fontScale="92500" lnSpcReduction="10000"/>
          </a:bodyPr>
          <a:lstStyle/>
          <a:p>
            <a:pPr>
              <a:defRPr/>
            </a:pPr>
            <a:r>
              <a:rPr lang="en-US" dirty="0" smtClean="0"/>
              <a:t>Release of headlines</a:t>
            </a:r>
            <a:endParaRPr lang="en-US" dirty="0"/>
          </a:p>
          <a:p>
            <a:pPr>
              <a:defRPr/>
            </a:pPr>
            <a:r>
              <a:rPr lang="en-US" dirty="0"/>
              <a:t>Handbills</a:t>
            </a:r>
          </a:p>
          <a:p>
            <a:pPr>
              <a:defRPr/>
            </a:pPr>
            <a:r>
              <a:rPr lang="en-US" dirty="0"/>
              <a:t>Posters</a:t>
            </a:r>
          </a:p>
          <a:p>
            <a:pPr>
              <a:defRPr/>
            </a:pPr>
            <a:r>
              <a:rPr lang="en-US" dirty="0"/>
              <a:t>Banners</a:t>
            </a:r>
          </a:p>
          <a:p>
            <a:pPr>
              <a:defRPr/>
            </a:pPr>
            <a:r>
              <a:rPr lang="en-US" dirty="0"/>
              <a:t>Print Media </a:t>
            </a:r>
          </a:p>
          <a:p>
            <a:pPr>
              <a:defRPr/>
            </a:pPr>
            <a:r>
              <a:rPr lang="en-US" dirty="0"/>
              <a:t>TV Media </a:t>
            </a:r>
          </a:p>
          <a:p>
            <a:pPr>
              <a:defRPr/>
            </a:pPr>
            <a:r>
              <a:rPr lang="en-US" dirty="0"/>
              <a:t>Laptops to get </a:t>
            </a:r>
            <a:r>
              <a:rPr lang="en-US" dirty="0" err="1"/>
              <a:t>softwarewith</a:t>
            </a:r>
            <a:r>
              <a:rPr lang="en-US" dirty="0"/>
              <a:t> internet cards</a:t>
            </a:r>
          </a:p>
          <a:p>
            <a:pPr>
              <a:defRPr/>
            </a:pPr>
            <a:endParaRPr lang="en-US" dirty="0"/>
          </a:p>
        </p:txBody>
      </p:sp>
      <p:pic>
        <p:nvPicPr>
          <p:cNvPr id="46084" name="Picture 3" descr="C:\Users\admin\Pictures\femto cat2\rotary new projs\Pseudoexfoliation\Police attack\Event management\Without_breaking_stride,_homeward_bound_commuter_as_the_Staten_Island_Ferry_Terminal_reaches_for_leaflet_from_street..._-_NARA_-_549907.jpg"/>
          <p:cNvPicPr>
            <a:picLocks noChangeAspect="1" noChangeArrowheads="1"/>
          </p:cNvPicPr>
          <p:nvPr/>
        </p:nvPicPr>
        <p:blipFill>
          <a:blip r:embed="rId2" cstate="print"/>
          <a:srcRect/>
          <a:stretch>
            <a:fillRect/>
          </a:stretch>
        </p:blipFill>
        <p:spPr bwMode="auto">
          <a:xfrm>
            <a:off x="6267450" y="1600200"/>
            <a:ext cx="2266950" cy="3352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defRPr/>
            </a:pPr>
            <a:r>
              <a:rPr lang="en-US" dirty="0" smtClean="0"/>
              <a:t>Digitally market the event.</a:t>
            </a:r>
            <a:endParaRPr lang="en-US" dirty="0"/>
          </a:p>
        </p:txBody>
      </p:sp>
      <p:sp>
        <p:nvSpPr>
          <p:cNvPr id="3" name="Content Placeholder 2"/>
          <p:cNvSpPr>
            <a:spLocks noGrp="1"/>
          </p:cNvSpPr>
          <p:nvPr>
            <p:ph idx="1"/>
          </p:nvPr>
        </p:nvSpPr>
        <p:spPr>
          <a:xfrm>
            <a:off x="457200" y="3429000"/>
            <a:ext cx="8153400" cy="3276600"/>
          </a:xfrm>
        </p:spPr>
        <p:txBody>
          <a:bodyPr>
            <a:normAutofit/>
          </a:bodyPr>
          <a:lstStyle/>
          <a:p>
            <a:pPr>
              <a:defRPr/>
            </a:pPr>
            <a:r>
              <a:rPr lang="en-US" dirty="0"/>
              <a:t> </a:t>
            </a:r>
            <a:r>
              <a:rPr lang="en-US" dirty="0" smtClean="0"/>
              <a:t>Will Send out  e-brochures, </a:t>
            </a:r>
            <a:r>
              <a:rPr lang="en-US" dirty="0"/>
              <a:t>inform the media, send mailings, make </a:t>
            </a:r>
            <a:r>
              <a:rPr lang="en-US" dirty="0" err="1" smtClean="0"/>
              <a:t>sms’s</a:t>
            </a:r>
            <a:r>
              <a:rPr lang="en-US" dirty="0" smtClean="0"/>
              <a:t>, </a:t>
            </a:r>
            <a:r>
              <a:rPr lang="en-US" dirty="0"/>
              <a:t>send messages to e-groups, and </a:t>
            </a:r>
            <a:r>
              <a:rPr lang="en-US" dirty="0" smtClean="0"/>
              <a:t>e-visit </a:t>
            </a:r>
            <a:r>
              <a:rPr lang="en-US" dirty="0"/>
              <a:t>potential participants or sponsors. </a:t>
            </a:r>
            <a:endParaRPr lang="en-US" dirty="0" smtClean="0"/>
          </a:p>
          <a:p>
            <a:pPr>
              <a:defRPr/>
            </a:pPr>
            <a:r>
              <a:rPr lang="en-US" dirty="0" smtClean="0"/>
              <a:t> </a:t>
            </a:r>
            <a:endParaRPr lang="en-US" dirty="0"/>
          </a:p>
        </p:txBody>
      </p:sp>
      <p:pic>
        <p:nvPicPr>
          <p:cNvPr id="37892" name="Picture 3" descr="C:\Users\admin\Pictures\femto cat2\rotary new projs\Pseudoexfoliation\Police attack\digital-marketing.png"/>
          <p:cNvPicPr>
            <a:picLocks noChangeAspect="1" noChangeArrowheads="1"/>
          </p:cNvPicPr>
          <p:nvPr/>
        </p:nvPicPr>
        <p:blipFill>
          <a:blip r:embed="rId2" cstate="print"/>
          <a:srcRect/>
          <a:stretch>
            <a:fillRect/>
          </a:stretch>
        </p:blipFill>
        <p:spPr bwMode="auto">
          <a:xfrm>
            <a:off x="1066800" y="914400"/>
            <a:ext cx="7162800" cy="2314575"/>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dirty="0" smtClean="0"/>
              <a:t>#Effectively using social media</a:t>
            </a:r>
            <a:endParaRPr lang="en-US" sz="3600" dirty="0"/>
          </a:p>
        </p:txBody>
      </p:sp>
      <p:sp>
        <p:nvSpPr>
          <p:cNvPr id="3" name="Content Placeholder 2"/>
          <p:cNvSpPr>
            <a:spLocks noGrp="1"/>
          </p:cNvSpPr>
          <p:nvPr>
            <p:ph idx="1"/>
          </p:nvPr>
        </p:nvSpPr>
        <p:spPr>
          <a:xfrm>
            <a:off x="304800" y="1447800"/>
            <a:ext cx="5486400" cy="5105400"/>
          </a:xfrm>
        </p:spPr>
        <p:txBody>
          <a:bodyPr>
            <a:normAutofit/>
          </a:bodyPr>
          <a:lstStyle/>
          <a:p>
            <a:pPr>
              <a:defRPr/>
            </a:pPr>
            <a:r>
              <a:rPr lang="en-US" dirty="0"/>
              <a:t> </a:t>
            </a:r>
            <a:r>
              <a:rPr lang="en-US" sz="3600" dirty="0" smtClean="0"/>
              <a:t>Standard is </a:t>
            </a:r>
            <a:r>
              <a:rPr lang="en-US" sz="3600" dirty="0" err="1" smtClean="0"/>
              <a:t>Facebook</a:t>
            </a:r>
            <a:r>
              <a:rPr lang="en-US" sz="3600" dirty="0" smtClean="0"/>
              <a:t> </a:t>
            </a:r>
            <a:r>
              <a:rPr lang="en-US" sz="3600" dirty="0"/>
              <a:t>and Twitter, but there's a ton of other websites </a:t>
            </a:r>
            <a:r>
              <a:rPr lang="en-US" sz="3600" dirty="0" smtClean="0"/>
              <a:t>that can also be used to get </a:t>
            </a:r>
            <a:r>
              <a:rPr lang="en-US" sz="3600" dirty="0"/>
              <a:t>the word out. </a:t>
            </a:r>
            <a:r>
              <a:rPr lang="en-US" sz="3600" dirty="0" err="1"/>
              <a:t>Eventbrite</a:t>
            </a:r>
            <a:r>
              <a:rPr lang="en-US" sz="3600" dirty="0"/>
              <a:t>, </a:t>
            </a:r>
            <a:r>
              <a:rPr lang="en-US" sz="3600" dirty="0" err="1"/>
              <a:t>Evite</a:t>
            </a:r>
            <a:r>
              <a:rPr lang="en-US" sz="3600" dirty="0"/>
              <a:t> and </a:t>
            </a:r>
            <a:r>
              <a:rPr lang="en-US" sz="3600" dirty="0" err="1" smtClean="0"/>
              <a:t>Meetup</a:t>
            </a:r>
            <a:r>
              <a:rPr lang="en-US" sz="3600" dirty="0" smtClean="0"/>
              <a:t> . </a:t>
            </a:r>
            <a:endParaRPr lang="en-US" dirty="0"/>
          </a:p>
        </p:txBody>
      </p:sp>
      <p:pic>
        <p:nvPicPr>
          <p:cNvPr id="35844" name="Picture 2" descr="C:\Users\admin\Pictures\femto cat2\rotary new projs\Pseudoexfoliation\Police attack\plumbing-social-media.jpg"/>
          <p:cNvPicPr>
            <a:picLocks noChangeAspect="1" noChangeArrowheads="1"/>
          </p:cNvPicPr>
          <p:nvPr/>
        </p:nvPicPr>
        <p:blipFill>
          <a:blip r:embed="rId2" cstate="print"/>
          <a:srcRect/>
          <a:stretch>
            <a:fillRect/>
          </a:stretch>
        </p:blipFill>
        <p:spPr bwMode="auto">
          <a:xfrm>
            <a:off x="5791200" y="1676400"/>
            <a:ext cx="3022600" cy="30226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85800" y="304800"/>
            <a:ext cx="7772400" cy="762000"/>
          </a:xfrm>
        </p:spPr>
        <p:txBody>
          <a:bodyPr/>
          <a:lstStyle/>
          <a:p>
            <a:r>
              <a:rPr lang="en-US" dirty="0" smtClean="0"/>
              <a:t>District will prepare a participants' kits</a:t>
            </a:r>
          </a:p>
        </p:txBody>
      </p:sp>
      <p:sp>
        <p:nvSpPr>
          <p:cNvPr id="3" name="Content Placeholder 2"/>
          <p:cNvSpPr>
            <a:spLocks noGrp="1"/>
          </p:cNvSpPr>
          <p:nvPr>
            <p:ph idx="1"/>
          </p:nvPr>
        </p:nvSpPr>
        <p:spPr>
          <a:xfrm>
            <a:off x="457200" y="1600200"/>
            <a:ext cx="5334000" cy="4525963"/>
          </a:xfrm>
        </p:spPr>
        <p:txBody>
          <a:bodyPr>
            <a:normAutofit fontScale="92500" lnSpcReduction="20000"/>
          </a:bodyPr>
          <a:lstStyle/>
          <a:p>
            <a:pPr>
              <a:defRPr/>
            </a:pPr>
            <a:r>
              <a:rPr lang="en-US" dirty="0"/>
              <a:t> </a:t>
            </a:r>
            <a:r>
              <a:rPr lang="en-US" dirty="0" smtClean="0"/>
              <a:t>This sponsored  </a:t>
            </a:r>
            <a:r>
              <a:rPr lang="en-US" dirty="0"/>
              <a:t>kit </a:t>
            </a:r>
            <a:r>
              <a:rPr lang="en-US" dirty="0" smtClean="0"/>
              <a:t>will  </a:t>
            </a:r>
            <a:r>
              <a:rPr lang="en-US" dirty="0"/>
              <a:t>include a bottle of water, a </a:t>
            </a:r>
            <a:r>
              <a:rPr lang="en-US" dirty="0" smtClean="0"/>
              <a:t>packet of wafers, informative brochure </a:t>
            </a:r>
            <a:r>
              <a:rPr lang="en-US" dirty="0"/>
              <a:t>and any information they may need. </a:t>
            </a:r>
            <a:endParaRPr lang="en-US" dirty="0" smtClean="0"/>
          </a:p>
          <a:p>
            <a:pPr>
              <a:defRPr/>
            </a:pPr>
            <a:r>
              <a:rPr lang="en-US" dirty="0" smtClean="0"/>
              <a:t>It will also include </a:t>
            </a:r>
            <a:r>
              <a:rPr lang="en-US" dirty="0"/>
              <a:t>small mementos. This is a nice touch that really convinces people that this is a well thought-out, organized event. And it makes them feel appreciated</a:t>
            </a:r>
            <a:r>
              <a:rPr lang="en-US" dirty="0" smtClean="0"/>
              <a:t>!</a:t>
            </a:r>
          </a:p>
          <a:p>
            <a:pPr>
              <a:defRPr/>
            </a:pPr>
            <a:endParaRPr lang="en-US" dirty="0"/>
          </a:p>
        </p:txBody>
      </p:sp>
      <p:pic>
        <p:nvPicPr>
          <p:cNvPr id="52228" name="Picture 2" descr="C:\Users\admin\Pictures\femto cat2\rotary new projs\Pseudoexfoliation\Police attack\rotary-mugs-3-500x500.jpg"/>
          <p:cNvPicPr>
            <a:picLocks noChangeAspect="1" noChangeArrowheads="1"/>
          </p:cNvPicPr>
          <p:nvPr/>
        </p:nvPicPr>
        <p:blipFill>
          <a:blip r:embed="rId2" cstate="print"/>
          <a:srcRect/>
          <a:stretch>
            <a:fillRect/>
          </a:stretch>
        </p:blipFill>
        <p:spPr bwMode="auto">
          <a:xfrm>
            <a:off x="6400800" y="1752600"/>
            <a:ext cx="2281238" cy="1447800"/>
          </a:xfrm>
          <a:prstGeom prst="rect">
            <a:avLst/>
          </a:prstGeom>
          <a:noFill/>
          <a:ln w="9525">
            <a:noFill/>
            <a:miter lim="800000"/>
            <a:headEnd/>
            <a:tailEnd/>
          </a:ln>
        </p:spPr>
      </p:pic>
      <p:pic>
        <p:nvPicPr>
          <p:cNvPr id="52229" name="Picture 3" descr="C:\Users\admin\Pictures\femto cat2\rotary new projs\Pseudoexfoliation\Police attack\R78405.jpg"/>
          <p:cNvPicPr>
            <a:picLocks noChangeAspect="1" noChangeArrowheads="1"/>
          </p:cNvPicPr>
          <p:nvPr/>
        </p:nvPicPr>
        <p:blipFill>
          <a:blip r:embed="rId3" cstate="print"/>
          <a:srcRect/>
          <a:stretch>
            <a:fillRect/>
          </a:stretch>
        </p:blipFill>
        <p:spPr bwMode="auto">
          <a:xfrm>
            <a:off x="6400800" y="3810000"/>
            <a:ext cx="2286000" cy="2286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l0go.jpg"/>
          <p:cNvPicPr>
            <a:picLocks noGrp="1" noChangeAspect="1"/>
          </p:cNvPicPr>
          <p:nvPr>
            <p:ph idx="1"/>
          </p:nvPr>
        </p:nvPicPr>
        <p:blipFill>
          <a:blip r:embed="rId2" cstate="print"/>
          <a:stretch>
            <a:fillRect/>
          </a:stretch>
        </p:blipFill>
        <p:spPr>
          <a:xfrm>
            <a:off x="228600" y="1600200"/>
            <a:ext cx="3329693" cy="3276600"/>
          </a:xfrm>
        </p:spPr>
      </p:pic>
      <p:pic>
        <p:nvPicPr>
          <p:cNvPr id="1027" name="Picture 3" descr="H:\Rotary_Club\Logo\Mechandise\Cap.jpg"/>
          <p:cNvPicPr>
            <a:picLocks noChangeAspect="1" noChangeArrowheads="1"/>
          </p:cNvPicPr>
          <p:nvPr/>
        </p:nvPicPr>
        <p:blipFill>
          <a:blip r:embed="rId3" cstate="print"/>
          <a:srcRect/>
          <a:stretch>
            <a:fillRect/>
          </a:stretch>
        </p:blipFill>
        <p:spPr bwMode="auto">
          <a:xfrm>
            <a:off x="4038600" y="1905000"/>
            <a:ext cx="1981200" cy="19812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9" name="Picture 5" descr="H:\Rotary_Club\Logo\Mechandise\psd-white-coffee-mug.jpg"/>
          <p:cNvPicPr>
            <a:picLocks noChangeAspect="1" noChangeArrowheads="1"/>
          </p:cNvPicPr>
          <p:nvPr/>
        </p:nvPicPr>
        <p:blipFill>
          <a:blip r:embed="rId4" cstate="print"/>
          <a:srcRect/>
          <a:stretch>
            <a:fillRect/>
          </a:stretch>
        </p:blipFill>
        <p:spPr bwMode="auto">
          <a:xfrm rot="957260">
            <a:off x="4115891" y="4456805"/>
            <a:ext cx="2211670" cy="1981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0" name="Picture 6" descr="H:\Rotary_Club\Logo\Mechandise\Tshirt.jpg"/>
          <p:cNvPicPr>
            <a:picLocks noChangeAspect="1" noChangeArrowheads="1"/>
          </p:cNvPicPr>
          <p:nvPr/>
        </p:nvPicPr>
        <p:blipFill>
          <a:blip r:embed="rId5" cstate="print"/>
          <a:srcRect/>
          <a:stretch>
            <a:fillRect/>
          </a:stretch>
        </p:blipFill>
        <p:spPr bwMode="auto">
          <a:xfrm>
            <a:off x="6732716" y="2677510"/>
            <a:ext cx="2216212" cy="2732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609600" y="228600"/>
            <a:ext cx="6551795"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Our Logo and add </a:t>
            </a:r>
            <a:r>
              <a:rPr lang="en-US"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ons</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smtClean="0"/>
              <a:t>At the end of the project :</a:t>
            </a:r>
            <a:br>
              <a:rPr lang="en-US" dirty="0" smtClean="0"/>
            </a:br>
            <a:endParaRPr lang="en-US" dirty="0" smtClean="0"/>
          </a:p>
        </p:txBody>
      </p:sp>
      <p:sp>
        <p:nvSpPr>
          <p:cNvPr id="3" name="Content Placeholder 2"/>
          <p:cNvSpPr>
            <a:spLocks noGrp="1"/>
          </p:cNvSpPr>
          <p:nvPr>
            <p:ph sz="quarter" idx="1"/>
          </p:nvPr>
        </p:nvSpPr>
        <p:spPr>
          <a:xfrm>
            <a:off x="685800" y="1524000"/>
            <a:ext cx="7772400" cy="4572000"/>
          </a:xfrm>
        </p:spPr>
        <p:txBody>
          <a:bodyPr>
            <a:normAutofit fontScale="92500"/>
          </a:bodyPr>
          <a:lstStyle/>
          <a:p>
            <a:pPr>
              <a:defRPr/>
            </a:pPr>
            <a:r>
              <a:rPr lang="en-US" dirty="0" smtClean="0"/>
              <a:t>Club Reports diabetes projects to the district cabinet and to the local media:</a:t>
            </a:r>
          </a:p>
          <a:p>
            <a:pPr>
              <a:defRPr/>
            </a:pPr>
            <a:r>
              <a:rPr lang="en-US" dirty="0" smtClean="0"/>
              <a:t>Dispatches data to central Statistical analysis team for interpretation for publication </a:t>
            </a:r>
          </a:p>
          <a:p>
            <a:pPr>
              <a:defRPr/>
            </a:pPr>
            <a:r>
              <a:rPr lang="en-US" dirty="0" smtClean="0"/>
              <a:t>Club will share news about diabetes project successful implementation with the multiple district or district public relations chairperson.</a:t>
            </a:r>
          </a:p>
          <a:p>
            <a:pPr>
              <a:defRPr/>
            </a:pPr>
            <a:r>
              <a:rPr lang="en-US" dirty="0" smtClean="0"/>
              <a:t>Submit stories and photos via the Rotary International  Social Media </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1026" name="Picture 2" descr="C:\Users\admin\Downloads\hqdefault.jpg"/>
          <p:cNvPicPr>
            <a:picLocks noGrp="1" noChangeAspect="1" noChangeArrowheads="1"/>
          </p:cNvPicPr>
          <p:nvPr>
            <p:ph idx="1"/>
          </p:nvPr>
        </p:nvPicPr>
        <p:blipFill>
          <a:blip r:embed="rId2" cstate="print"/>
          <a:srcRect/>
          <a:stretch>
            <a:fillRect/>
          </a:stretch>
        </p:blipFill>
        <p:spPr bwMode="auto">
          <a:xfrm>
            <a:off x="2286000" y="1905000"/>
            <a:ext cx="5334000" cy="4000500"/>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90601"/>
            <a:ext cx="7772400" cy="2609850"/>
          </a:xfrm>
        </p:spPr>
        <p:txBody>
          <a:bodyPr/>
          <a:lstStyle/>
          <a:p>
            <a:r>
              <a:rPr lang="en-US" dirty="0" smtClean="0"/>
              <a:t>Tour for Diabetes</a:t>
            </a:r>
            <a:endParaRPr lang="en-US" dirty="0"/>
          </a:p>
        </p:txBody>
      </p:sp>
      <p:sp>
        <p:nvSpPr>
          <p:cNvPr id="5" name="Subtitle 4"/>
          <p:cNvSpPr>
            <a:spLocks noGrp="1"/>
          </p:cNvSpPr>
          <p:nvPr>
            <p:ph type="subTitle" idx="1"/>
          </p:nvPr>
        </p:nvSpPr>
        <p:spPr>
          <a:xfrm>
            <a:off x="1066800" y="4267200"/>
            <a:ext cx="6858000" cy="1295400"/>
          </a:xfrm>
        </p:spPr>
        <p:txBody>
          <a:bodyPr>
            <a:noAutofit/>
          </a:bodyPr>
          <a:lstStyle/>
          <a:p>
            <a:r>
              <a:rPr lang="en-US" sz="2400" b="1" dirty="0" smtClean="0">
                <a:solidFill>
                  <a:srgbClr val="FFFF00"/>
                </a:solidFill>
              </a:rPr>
              <a:t>Similar to the now famous Tour de Cure Cycling event  run by the American Diabetic association </a:t>
            </a:r>
          </a:p>
          <a:p>
            <a:r>
              <a:rPr lang="en-US" sz="2400" b="1" dirty="0" smtClean="0">
                <a:solidFill>
                  <a:srgbClr val="FFFF00"/>
                </a:solidFill>
              </a:rPr>
              <a:t>CELEBRATING 25 YEARS RIDING STRONG</a:t>
            </a:r>
            <a:endParaRPr lang="en-US" sz="2400" b="1" dirty="0">
              <a:solidFill>
                <a:srgbClr val="FFFF00"/>
              </a:solidFill>
            </a:endParaRPr>
          </a:p>
        </p:txBody>
      </p:sp>
      <p:pic>
        <p:nvPicPr>
          <p:cNvPr id="1026" name="Picture 2" descr="C:\Users\admin\Downloads\logo3.png"/>
          <p:cNvPicPr>
            <a:picLocks noChangeAspect="1" noChangeArrowheads="1"/>
          </p:cNvPicPr>
          <p:nvPr/>
        </p:nvPicPr>
        <p:blipFill>
          <a:blip r:embed="rId2" cstate="print"/>
          <a:srcRect/>
          <a:stretch>
            <a:fillRect/>
          </a:stretch>
        </p:blipFill>
        <p:spPr bwMode="auto">
          <a:xfrm>
            <a:off x="2743200" y="2743200"/>
            <a:ext cx="3657600" cy="1066800"/>
          </a:xfrm>
          <a:prstGeom prst="rect">
            <a:avLst/>
          </a:prstGeom>
        </p:spPr>
        <p:style>
          <a:lnRef idx="2">
            <a:schemeClr val="accent5">
              <a:shade val="50000"/>
            </a:schemeClr>
          </a:lnRef>
          <a:fillRef idx="1">
            <a:schemeClr val="accent5"/>
          </a:fillRef>
          <a:effectRef idx="0">
            <a:schemeClr val="accent5"/>
          </a:effectRef>
          <a:fontRef idx="minor">
            <a:schemeClr val="lt1"/>
          </a:fontRef>
        </p:style>
      </p:pic>
      <p:pic>
        <p:nvPicPr>
          <p:cNvPr id="1027" name="Picture 3" descr="C:\Users\admin\Downloads\golds-gym-logo-2014.png"/>
          <p:cNvPicPr>
            <a:picLocks noChangeAspect="1" noChangeArrowheads="1"/>
          </p:cNvPicPr>
          <p:nvPr/>
        </p:nvPicPr>
        <p:blipFill>
          <a:blip r:embed="rId3" cstate="print"/>
          <a:srcRect/>
          <a:stretch>
            <a:fillRect/>
          </a:stretch>
        </p:blipFill>
        <p:spPr bwMode="auto">
          <a:xfrm>
            <a:off x="7300913" y="5014913"/>
            <a:ext cx="1843087" cy="1843087"/>
          </a:xfrm>
          <a:prstGeom prst="rect">
            <a:avLst/>
          </a:prstGeom>
          <a:noFill/>
        </p:spPr>
      </p:pic>
      <p:pic>
        <p:nvPicPr>
          <p:cNvPr id="10" name="Picture 2" descr="C:\Users\admin\Downloads\sb-cs-5_030216055126.jpg"/>
          <p:cNvPicPr>
            <a:picLocks noChangeAspect="1" noChangeArrowheads="1"/>
          </p:cNvPicPr>
          <p:nvPr/>
        </p:nvPicPr>
        <p:blipFill>
          <a:blip r:embed="rId4" cstate="print"/>
          <a:srcRect/>
          <a:stretch>
            <a:fillRect/>
          </a:stretch>
        </p:blipFill>
        <p:spPr bwMode="auto">
          <a:xfrm>
            <a:off x="2743200" y="457200"/>
            <a:ext cx="3962400" cy="1330797"/>
          </a:xfrm>
          <a:prstGeom prst="rect">
            <a:avLst/>
          </a:prstGeom>
          <a:noFill/>
        </p:spPr>
      </p:pic>
      <p:sp>
        <p:nvSpPr>
          <p:cNvPr id="8" name="TextBox 7"/>
          <p:cNvSpPr txBox="1"/>
          <p:nvPr/>
        </p:nvSpPr>
        <p:spPr>
          <a:xfrm>
            <a:off x="1295400" y="5943600"/>
            <a:ext cx="6469504" cy="584775"/>
          </a:xfrm>
          <a:prstGeom prst="rect">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13</a:t>
            </a:r>
            <a:r>
              <a:rPr lang="en-US" sz="3200" b="1" baseline="30000" dirty="0" smtClean="0">
                <a:solidFill>
                  <a:srgbClr val="FF0000"/>
                </a:solidFill>
                <a:effectLst>
                  <a:outerShdw blurRad="38100" dist="38100" dir="2700000" algn="tl">
                    <a:srgbClr val="000000">
                      <a:alpha val="43137"/>
                    </a:srgbClr>
                  </a:outerShdw>
                </a:effectLst>
              </a:rPr>
              <a:t>th</a:t>
            </a:r>
            <a:r>
              <a:rPr lang="en-US" sz="3200" b="1" dirty="0" smtClean="0">
                <a:solidFill>
                  <a:srgbClr val="FF0000"/>
                </a:solidFill>
                <a:effectLst>
                  <a:outerShdw blurRad="38100" dist="38100" dir="2700000" algn="tl">
                    <a:srgbClr val="000000">
                      <a:alpha val="43137"/>
                    </a:srgbClr>
                  </a:outerShdw>
                </a:effectLst>
              </a:rPr>
              <a:t> Sunday  November 2016 </a:t>
            </a:r>
            <a:endParaRPr lang="en-US" sz="3200" b="1" dirty="0">
              <a:solidFill>
                <a:srgbClr val="FF0000"/>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792162"/>
          </a:xfrm>
        </p:spPr>
        <p:txBody>
          <a:bodyPr/>
          <a:lstStyle/>
          <a:p>
            <a:r>
              <a:rPr lang="en-US" dirty="0" smtClean="0"/>
              <a:t>About the Tour</a:t>
            </a:r>
            <a:endParaRPr lang="en-US" dirty="0"/>
          </a:p>
        </p:txBody>
      </p:sp>
      <p:sp>
        <p:nvSpPr>
          <p:cNvPr id="5" name="Content Placeholder 4"/>
          <p:cNvSpPr>
            <a:spLocks noGrp="1"/>
          </p:cNvSpPr>
          <p:nvPr>
            <p:ph idx="1"/>
          </p:nvPr>
        </p:nvSpPr>
        <p:spPr>
          <a:xfrm>
            <a:off x="457200" y="1377538"/>
            <a:ext cx="6019800" cy="5175662"/>
          </a:xfrm>
        </p:spPr>
        <p:txBody>
          <a:bodyPr>
            <a:normAutofit fontScale="85000" lnSpcReduction="20000"/>
          </a:bodyPr>
          <a:lstStyle/>
          <a:p>
            <a:r>
              <a:rPr lang="en-US" dirty="0" smtClean="0"/>
              <a:t>The </a:t>
            </a:r>
            <a:r>
              <a:rPr lang="en-US" dirty="0"/>
              <a:t>Tour is a ride, not a race, with routes designed for everyone from the occasional rider to the experienced cyclist. </a:t>
            </a:r>
            <a:endParaRPr lang="en-US" dirty="0" smtClean="0"/>
          </a:p>
          <a:p>
            <a:r>
              <a:rPr lang="en-US" dirty="0" smtClean="0"/>
              <a:t>Whether </a:t>
            </a:r>
            <a:r>
              <a:rPr lang="en-US" dirty="0"/>
              <a:t>you ride </a:t>
            </a:r>
            <a:r>
              <a:rPr lang="en-US" dirty="0" smtClean="0"/>
              <a:t>1 </a:t>
            </a:r>
            <a:r>
              <a:rPr lang="en-US" dirty="0"/>
              <a:t>miles or </a:t>
            </a:r>
            <a:r>
              <a:rPr lang="en-US" dirty="0" smtClean="0"/>
              <a:t>10 </a:t>
            </a:r>
            <a:r>
              <a:rPr lang="en-US" dirty="0"/>
              <a:t>miles, you will travel a route supported from start to finish with rest stops, food to fuel the journey and fans to cheer you on!</a:t>
            </a:r>
          </a:p>
          <a:p>
            <a:r>
              <a:rPr lang="en-US" dirty="0"/>
              <a:t>Each Tour de Cure event has its own character and style—from unique starting points </a:t>
            </a:r>
            <a:r>
              <a:rPr lang="en-US" dirty="0" smtClean="0"/>
              <a:t>to!</a:t>
            </a:r>
            <a:r>
              <a:rPr lang="en-US" dirty="0"/>
              <a:t> </a:t>
            </a:r>
            <a:r>
              <a:rPr lang="en-US" dirty="0" smtClean="0"/>
              <a:t>. </a:t>
            </a:r>
            <a:r>
              <a:rPr lang="en-US" dirty="0"/>
              <a:t>No matter where you ride you'll enjoy a fun day on your bike for a great cause</a:t>
            </a:r>
            <a:r>
              <a:rPr lang="en-US" dirty="0" smtClean="0"/>
              <a:t>.</a:t>
            </a:r>
            <a:endParaRPr lang="en-US" dirty="0"/>
          </a:p>
        </p:txBody>
      </p:sp>
      <p:pic>
        <p:nvPicPr>
          <p:cNvPr id="2050" name="Picture 2" descr="C:\Users\admin\Downloads\Riderpointing2016.jpg"/>
          <p:cNvPicPr>
            <a:picLocks noChangeAspect="1" noChangeArrowheads="1"/>
          </p:cNvPicPr>
          <p:nvPr/>
        </p:nvPicPr>
        <p:blipFill>
          <a:blip r:embed="rId2" cstate="print"/>
          <a:srcRect/>
          <a:stretch>
            <a:fillRect/>
          </a:stretch>
        </p:blipFill>
        <p:spPr bwMode="auto">
          <a:xfrm>
            <a:off x="6629400" y="990600"/>
            <a:ext cx="2257780" cy="1905000"/>
          </a:xfrm>
          <a:prstGeom prst="rect">
            <a:avLst/>
          </a:prstGeom>
          <a:noFill/>
        </p:spPr>
      </p:pic>
      <p:pic>
        <p:nvPicPr>
          <p:cNvPr id="2051" name="Picture 3" descr="C:\Users\admin\Downloads\lillyteam.jpg"/>
          <p:cNvPicPr>
            <a:picLocks noChangeAspect="1" noChangeArrowheads="1"/>
          </p:cNvPicPr>
          <p:nvPr/>
        </p:nvPicPr>
        <p:blipFill>
          <a:blip r:embed="rId3" cstate="print"/>
          <a:srcRect/>
          <a:stretch>
            <a:fillRect/>
          </a:stretch>
        </p:blipFill>
        <p:spPr bwMode="auto">
          <a:xfrm>
            <a:off x="6135988" y="3352800"/>
            <a:ext cx="2644959" cy="2057400"/>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6400" cy="792162"/>
          </a:xfrm>
        </p:spPr>
        <p:txBody>
          <a:bodyPr>
            <a:normAutofit/>
          </a:bodyPr>
          <a:lstStyle/>
          <a:p>
            <a:r>
              <a:rPr lang="en-US" dirty="0" smtClean="0"/>
              <a:t>About the Tour</a:t>
            </a:r>
            <a:endParaRPr lang="en-US" dirty="0"/>
          </a:p>
        </p:txBody>
      </p:sp>
      <p:sp>
        <p:nvSpPr>
          <p:cNvPr id="3" name="Content Placeholder 2"/>
          <p:cNvSpPr>
            <a:spLocks noGrp="1"/>
          </p:cNvSpPr>
          <p:nvPr>
            <p:ph idx="1"/>
          </p:nvPr>
        </p:nvSpPr>
        <p:spPr>
          <a:xfrm>
            <a:off x="457200" y="1447800"/>
            <a:ext cx="5791200" cy="5181600"/>
          </a:xfrm>
        </p:spPr>
        <p:txBody>
          <a:bodyPr>
            <a:normAutofit fontScale="85000" lnSpcReduction="20000"/>
          </a:bodyPr>
          <a:lstStyle/>
          <a:p>
            <a:r>
              <a:rPr lang="en-US" dirty="0" smtClean="0"/>
              <a:t>In 2014, more than 60,000 cyclists in 86 events raised more than $29 million to support the mission of the American Diabetes Association: to prevent and cure diabetes and to improve the lives of all people affected by diabetes.</a:t>
            </a:r>
          </a:p>
          <a:p>
            <a:r>
              <a:rPr lang="en-US" dirty="0" smtClean="0"/>
              <a:t>Many people will participate in the Tour de Cure for the camaraderie and cycling challenge, but the real reward comes in knowing that every mile we ride and every rupee we raise brings us that much closer to stopping this disease that affects over 35 </a:t>
            </a:r>
            <a:r>
              <a:rPr lang="en-US" dirty="0" err="1" smtClean="0"/>
              <a:t>Lakh</a:t>
            </a:r>
            <a:r>
              <a:rPr lang="en-US" dirty="0" smtClean="0"/>
              <a:t> Indians .</a:t>
            </a:r>
          </a:p>
          <a:p>
            <a:endParaRPr lang="en-US" dirty="0"/>
          </a:p>
        </p:txBody>
      </p:sp>
      <p:pic>
        <p:nvPicPr>
          <p:cNvPr id="3074" name="Picture 2" descr="C:\Users\admin\Downloads\Tour-de-Cure.jpg"/>
          <p:cNvPicPr>
            <a:picLocks noChangeAspect="1" noChangeArrowheads="1"/>
          </p:cNvPicPr>
          <p:nvPr/>
        </p:nvPicPr>
        <p:blipFill>
          <a:blip r:embed="rId2" cstate="print"/>
          <a:srcRect/>
          <a:stretch>
            <a:fillRect/>
          </a:stretch>
        </p:blipFill>
        <p:spPr bwMode="auto">
          <a:xfrm>
            <a:off x="6629400" y="3048000"/>
            <a:ext cx="1990415" cy="2971800"/>
          </a:xfrm>
          <a:prstGeom prst="rect">
            <a:avLst/>
          </a:prstGeom>
          <a:noFill/>
        </p:spPr>
      </p:pic>
      <p:pic>
        <p:nvPicPr>
          <p:cNvPr id="3076" name="Picture 4" descr="C:\Users\admin\Downloads\th.jpg"/>
          <p:cNvPicPr>
            <a:picLocks noChangeAspect="1" noChangeArrowheads="1"/>
          </p:cNvPicPr>
          <p:nvPr/>
        </p:nvPicPr>
        <p:blipFill>
          <a:blip r:embed="rId3" cstate="print"/>
          <a:srcRect/>
          <a:stretch>
            <a:fillRect/>
          </a:stretch>
        </p:blipFill>
        <p:spPr bwMode="auto">
          <a:xfrm>
            <a:off x="6324600" y="533400"/>
            <a:ext cx="2665580" cy="2133600"/>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defRPr/>
            </a:pPr>
            <a:r>
              <a:rPr lang="en-US" dirty="0" smtClean="0">
                <a:latin typeface="+mn-lt"/>
              </a:rPr>
              <a:t>Why are we doing a Diabetic Awareness and Control as a Thrust area in Rotary District 3141 in 2016-2017  </a:t>
            </a:r>
            <a:endParaRPr lang="en-US" dirty="0">
              <a:latin typeface="+mn-lt"/>
            </a:endParaRPr>
          </a:p>
        </p:txBody>
      </p:sp>
      <p:sp>
        <p:nvSpPr>
          <p:cNvPr id="4099" name="Subtitle 4"/>
          <p:cNvSpPr>
            <a:spLocks noGrp="1"/>
          </p:cNvSpPr>
          <p:nvPr>
            <p:ph type="subTitle" idx="1"/>
          </p:nvPr>
        </p:nvSpPr>
        <p:spPr/>
        <p:txBody>
          <a:bodyPr/>
          <a:lstStyle/>
          <a:p>
            <a:endParaRPr lang="en-US" dirty="0" smtClean="0"/>
          </a:p>
        </p:txBody>
      </p:sp>
      <p:pic>
        <p:nvPicPr>
          <p:cNvPr id="5" name="Picture 3"/>
          <p:cNvPicPr>
            <a:picLocks noChangeAspect="1" noChangeArrowheads="1"/>
          </p:cNvPicPr>
          <p:nvPr/>
        </p:nvPicPr>
        <p:blipFill>
          <a:blip r:embed="rId2" cstate="print"/>
          <a:srcRect/>
          <a:stretch>
            <a:fillRect/>
          </a:stretch>
        </p:blipFill>
        <p:spPr bwMode="auto">
          <a:xfrm>
            <a:off x="685800" y="4343400"/>
            <a:ext cx="6400800" cy="2286000"/>
          </a:xfrm>
          <a:prstGeom prst="rect">
            <a:avLst/>
          </a:prstGeom>
          <a:noFill/>
          <a:ln w="9525">
            <a:noFill/>
            <a:miter lim="800000"/>
            <a:headEnd/>
            <a:tailEnd/>
          </a:ln>
          <a:effectLst/>
        </p:spPr>
      </p:pic>
      <p:pic>
        <p:nvPicPr>
          <p:cNvPr id="5122" name="Picture 2" descr="C:\Users\admin\Downloads\gopal_pop_782015120357PM.jpg"/>
          <p:cNvPicPr>
            <a:picLocks noChangeAspect="1" noChangeArrowheads="1"/>
          </p:cNvPicPr>
          <p:nvPr/>
        </p:nvPicPr>
        <p:blipFill>
          <a:blip r:embed="rId3" cstate="print"/>
          <a:srcRect/>
          <a:stretch>
            <a:fillRect/>
          </a:stretch>
        </p:blipFill>
        <p:spPr bwMode="auto">
          <a:xfrm>
            <a:off x="7235491" y="4343400"/>
            <a:ext cx="1908509" cy="2286000"/>
          </a:xfrm>
          <a:prstGeom prst="rect">
            <a:avLst/>
          </a:prstGeom>
          <a:noFill/>
        </p:spPr>
      </p:pic>
      <p:sp>
        <p:nvSpPr>
          <p:cNvPr id="2" name="TextBox 1"/>
          <p:cNvSpPr txBox="1"/>
          <p:nvPr/>
        </p:nvSpPr>
        <p:spPr>
          <a:xfrm>
            <a:off x="1079500" y="2698750"/>
            <a:ext cx="184666" cy="461665"/>
          </a:xfrm>
          <a:prstGeom prst="rect">
            <a:avLst/>
          </a:prstGeom>
          <a:noFill/>
        </p:spPr>
        <p:txBody>
          <a:bodyPr wrap="none" rtlCol="0">
            <a:spAutoFit/>
          </a:bodyPr>
          <a:lstStyle/>
          <a:p>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District Diabetic Team </a:t>
            </a:r>
            <a:endParaRPr lang="en-US" dirty="0"/>
          </a:p>
        </p:txBody>
      </p:sp>
      <p:sp>
        <p:nvSpPr>
          <p:cNvPr id="3" name="Content Placeholder 2"/>
          <p:cNvSpPr>
            <a:spLocks noGrp="1"/>
          </p:cNvSpPr>
          <p:nvPr>
            <p:ph idx="1"/>
          </p:nvPr>
        </p:nvSpPr>
        <p:spPr>
          <a:xfrm>
            <a:off x="685800" y="1524000"/>
            <a:ext cx="8077200" cy="4572000"/>
          </a:xfrm>
        </p:spPr>
        <p:txBody>
          <a:bodyPr/>
          <a:lstStyle/>
          <a:p>
            <a:pPr algn="ctr">
              <a:buNone/>
            </a:pPr>
            <a:r>
              <a:rPr lang="en-US" sz="2000" b="1" dirty="0" smtClean="0">
                <a:solidFill>
                  <a:srgbClr val="FFFF00"/>
                </a:solidFill>
                <a:latin typeface="+mj-lt"/>
              </a:rPr>
              <a:t>Chair  </a:t>
            </a:r>
            <a:r>
              <a:rPr lang="en-US" sz="2000" dirty="0" err="1" smtClean="0">
                <a:latin typeface="+mj-lt"/>
              </a:rPr>
              <a:t>Dr</a:t>
            </a:r>
            <a:r>
              <a:rPr lang="en-US" sz="2000" dirty="0" smtClean="0">
                <a:latin typeface="+mj-lt"/>
              </a:rPr>
              <a:t> </a:t>
            </a:r>
            <a:r>
              <a:rPr lang="en-US" sz="2000" dirty="0">
                <a:latin typeface="+mj-lt"/>
              </a:rPr>
              <a:t>Keiki R. Mehta </a:t>
            </a:r>
            <a:endParaRPr lang="en-US" sz="2000" b="1" dirty="0" smtClean="0">
              <a:solidFill>
                <a:srgbClr val="FFFF00"/>
              </a:solidFill>
              <a:latin typeface="+mj-lt"/>
            </a:endParaRPr>
          </a:p>
          <a:p>
            <a:pPr algn="ctr">
              <a:buNone/>
            </a:pPr>
            <a:r>
              <a:rPr lang="en-US" sz="2000" b="1" dirty="0" smtClean="0">
                <a:solidFill>
                  <a:srgbClr val="FFFF00"/>
                </a:solidFill>
                <a:latin typeface="+mj-lt"/>
              </a:rPr>
              <a:t> Co chair</a:t>
            </a:r>
            <a:r>
              <a:rPr lang="en-US" sz="2000" dirty="0">
                <a:latin typeface="+mj-lt"/>
              </a:rPr>
              <a:t> </a:t>
            </a:r>
            <a:r>
              <a:rPr lang="en-US" sz="2000" dirty="0" err="1" smtClean="0">
                <a:latin typeface="+mj-lt"/>
              </a:rPr>
              <a:t>Dr</a:t>
            </a:r>
            <a:r>
              <a:rPr lang="en-US" sz="2000" dirty="0" smtClean="0">
                <a:latin typeface="+mj-lt"/>
              </a:rPr>
              <a:t> </a:t>
            </a:r>
            <a:r>
              <a:rPr lang="en-US" sz="2000" dirty="0" err="1">
                <a:latin typeface="+mj-lt"/>
              </a:rPr>
              <a:t>Indumati</a:t>
            </a:r>
            <a:r>
              <a:rPr lang="en-US" sz="2000" dirty="0">
                <a:latin typeface="+mj-lt"/>
              </a:rPr>
              <a:t> </a:t>
            </a:r>
            <a:r>
              <a:rPr lang="en-US" sz="2000" dirty="0" err="1">
                <a:latin typeface="+mj-lt"/>
              </a:rPr>
              <a:t>Gopinathan</a:t>
            </a:r>
            <a:endParaRPr lang="en-US" sz="2000" dirty="0">
              <a:latin typeface="+mj-lt"/>
            </a:endParaRPr>
          </a:p>
          <a:p>
            <a:pPr algn="ctr">
              <a:buNone/>
            </a:pPr>
            <a:r>
              <a:rPr lang="en-US" sz="2000" dirty="0" smtClean="0">
                <a:latin typeface="+mj-lt"/>
              </a:rPr>
              <a:t> </a:t>
            </a:r>
            <a:r>
              <a:rPr lang="en-US" sz="2000" b="1" dirty="0" smtClean="0">
                <a:solidFill>
                  <a:srgbClr val="FFFF00"/>
                </a:solidFill>
                <a:latin typeface="+mj-lt"/>
              </a:rPr>
              <a:t>Project coordinator </a:t>
            </a:r>
            <a:r>
              <a:rPr lang="en-US" sz="2000" dirty="0" smtClean="0">
                <a:latin typeface="+mj-lt"/>
              </a:rPr>
              <a:t>: DSD </a:t>
            </a:r>
            <a:r>
              <a:rPr lang="en-US" sz="2000" dirty="0" err="1" smtClean="0">
                <a:latin typeface="+mj-lt"/>
              </a:rPr>
              <a:t>Arun</a:t>
            </a:r>
            <a:r>
              <a:rPr lang="en-US" sz="2000" dirty="0" smtClean="0">
                <a:latin typeface="+mj-lt"/>
              </a:rPr>
              <a:t> </a:t>
            </a:r>
            <a:r>
              <a:rPr lang="en-US" sz="2000" dirty="0" err="1" smtClean="0">
                <a:latin typeface="+mj-lt"/>
              </a:rPr>
              <a:t>Bhargava</a:t>
            </a:r>
            <a:endParaRPr lang="en-US" sz="2000" dirty="0" smtClean="0">
              <a:latin typeface="+mj-lt"/>
            </a:endParaRPr>
          </a:p>
          <a:p>
            <a:pPr algn="ctr">
              <a:buNone/>
            </a:pPr>
            <a:endParaRPr lang="en-US" sz="2000" dirty="0" smtClean="0">
              <a:latin typeface="+mj-lt"/>
            </a:endParaRPr>
          </a:p>
          <a:p>
            <a:pPr algn="ctr">
              <a:buNone/>
            </a:pPr>
            <a:r>
              <a:rPr lang="en-US" sz="2000" b="1" dirty="0" smtClean="0">
                <a:solidFill>
                  <a:srgbClr val="FFFF00"/>
                </a:solidFill>
                <a:latin typeface="+mj-lt"/>
              </a:rPr>
              <a:t>Mentor</a:t>
            </a:r>
            <a:r>
              <a:rPr lang="en-US" sz="2000" dirty="0" smtClean="0">
                <a:latin typeface="+mj-lt"/>
              </a:rPr>
              <a:t> : PRID Ashok </a:t>
            </a:r>
            <a:r>
              <a:rPr lang="en-US" sz="2000" dirty="0" err="1" smtClean="0">
                <a:latin typeface="+mj-lt"/>
              </a:rPr>
              <a:t>Mahajan</a:t>
            </a:r>
            <a:r>
              <a:rPr lang="en-US" sz="2000" dirty="0" smtClean="0">
                <a:latin typeface="+mj-lt"/>
              </a:rPr>
              <a:t>   :: </a:t>
            </a:r>
            <a:r>
              <a:rPr lang="en-US" sz="2000" b="1" dirty="0" smtClean="0">
                <a:solidFill>
                  <a:srgbClr val="FFFF00"/>
                </a:solidFill>
                <a:latin typeface="+mj-lt"/>
              </a:rPr>
              <a:t>Adviso</a:t>
            </a:r>
            <a:r>
              <a:rPr lang="en-US" sz="2000" b="1" dirty="0" smtClean="0">
                <a:latin typeface="+mj-lt"/>
              </a:rPr>
              <a:t>r</a:t>
            </a:r>
            <a:r>
              <a:rPr lang="en-US" sz="2000" dirty="0" smtClean="0">
                <a:latin typeface="+mj-lt"/>
              </a:rPr>
              <a:t>: PDG Dr Bal </a:t>
            </a:r>
            <a:r>
              <a:rPr lang="en-US" sz="2000" dirty="0" err="1" smtClean="0">
                <a:latin typeface="+mj-lt"/>
              </a:rPr>
              <a:t>Inamdar</a:t>
            </a:r>
            <a:r>
              <a:rPr lang="en-US" sz="2000" dirty="0" smtClean="0">
                <a:latin typeface="+mj-lt"/>
              </a:rPr>
              <a:t> </a:t>
            </a:r>
          </a:p>
          <a:p>
            <a:pPr algn="ctr">
              <a:buNone/>
            </a:pPr>
            <a:r>
              <a:rPr lang="en-US" sz="2000" dirty="0" smtClean="0">
                <a:solidFill>
                  <a:srgbClr val="FFFF00"/>
                </a:solidFill>
                <a:latin typeface="+mj-lt"/>
              </a:rPr>
              <a:t>Co Advisor </a:t>
            </a:r>
            <a:r>
              <a:rPr lang="en-US" sz="2000" dirty="0" smtClean="0">
                <a:solidFill>
                  <a:srgbClr val="FFFFFF"/>
                </a:solidFill>
                <a:latin typeface="+mj-lt"/>
              </a:rPr>
              <a:t>PDG</a:t>
            </a:r>
            <a:r>
              <a:rPr lang="en-US" sz="2000" dirty="0" smtClean="0">
                <a:solidFill>
                  <a:srgbClr val="FFFF00"/>
                </a:solidFill>
                <a:latin typeface="+mj-lt"/>
              </a:rPr>
              <a:t> </a:t>
            </a:r>
            <a:r>
              <a:rPr lang="en-US" sz="2000" dirty="0" err="1" smtClean="0">
                <a:latin typeface="+mj-lt"/>
              </a:rPr>
              <a:t>Madhukar</a:t>
            </a:r>
            <a:r>
              <a:rPr lang="en-US" sz="2000" dirty="0" smtClean="0">
                <a:latin typeface="+mj-lt"/>
              </a:rPr>
              <a:t> </a:t>
            </a:r>
            <a:r>
              <a:rPr lang="en-US" sz="2000" dirty="0" err="1" smtClean="0">
                <a:latin typeface="+mj-lt"/>
              </a:rPr>
              <a:t>Bhide</a:t>
            </a:r>
            <a:r>
              <a:rPr lang="en-US" sz="2000" dirty="0" smtClean="0">
                <a:latin typeface="+mj-lt"/>
              </a:rPr>
              <a:t> </a:t>
            </a:r>
          </a:p>
          <a:p>
            <a:pPr algn="ctr">
              <a:buNone/>
            </a:pPr>
            <a:r>
              <a:rPr lang="en-US" sz="2000" b="1" dirty="0" smtClean="0">
                <a:solidFill>
                  <a:srgbClr val="FFFF00"/>
                </a:solidFill>
                <a:latin typeface="+mj-lt"/>
              </a:rPr>
              <a:t>   </a:t>
            </a:r>
          </a:p>
          <a:p>
            <a:pPr>
              <a:buNone/>
            </a:pPr>
            <a:r>
              <a:rPr lang="en-US" sz="2000" b="1" dirty="0" smtClean="0">
                <a:solidFill>
                  <a:srgbClr val="FFFF00"/>
                </a:solidFill>
                <a:latin typeface="+mj-lt"/>
              </a:rPr>
              <a:t>Medical Committee</a:t>
            </a:r>
            <a:r>
              <a:rPr lang="en-US" sz="2000" dirty="0">
                <a:latin typeface="+mj-lt"/>
              </a:rPr>
              <a:t> </a:t>
            </a:r>
            <a:r>
              <a:rPr lang="en-US" sz="2000" dirty="0" smtClean="0">
                <a:latin typeface="+mj-lt"/>
              </a:rPr>
              <a:t>     </a:t>
            </a:r>
            <a:r>
              <a:rPr lang="en-US" sz="2000" dirty="0" smtClean="0">
                <a:solidFill>
                  <a:srgbClr val="FFFF00"/>
                </a:solidFill>
                <a:latin typeface="+mj-lt"/>
              </a:rPr>
              <a:t>Medical </a:t>
            </a:r>
            <a:r>
              <a:rPr lang="en-US" sz="2000" dirty="0">
                <a:solidFill>
                  <a:srgbClr val="FFFF00"/>
                </a:solidFill>
                <a:latin typeface="+mj-lt"/>
              </a:rPr>
              <a:t>Advisor   </a:t>
            </a:r>
            <a:r>
              <a:rPr lang="en-US" sz="2000" dirty="0" err="1">
                <a:solidFill>
                  <a:srgbClr val="FFFFFF"/>
                </a:solidFill>
                <a:latin typeface="+mj-lt"/>
              </a:rPr>
              <a:t>Dr</a:t>
            </a:r>
            <a:r>
              <a:rPr lang="en-US" sz="2000" dirty="0">
                <a:solidFill>
                  <a:srgbClr val="FFFFFF"/>
                </a:solidFill>
                <a:latin typeface="+mj-lt"/>
              </a:rPr>
              <a:t> </a:t>
            </a:r>
            <a:r>
              <a:rPr lang="en-US" sz="2000" dirty="0" err="1">
                <a:solidFill>
                  <a:srgbClr val="FFFFFF"/>
                </a:solidFill>
                <a:latin typeface="+mj-lt"/>
              </a:rPr>
              <a:t>Shashank</a:t>
            </a:r>
            <a:r>
              <a:rPr lang="en-US" sz="2000" dirty="0">
                <a:solidFill>
                  <a:srgbClr val="FFFFFF"/>
                </a:solidFill>
                <a:latin typeface="+mj-lt"/>
              </a:rPr>
              <a:t> Joshi</a:t>
            </a:r>
          </a:p>
          <a:p>
            <a:pPr>
              <a:buNone/>
            </a:pPr>
            <a:r>
              <a:rPr lang="en-US" sz="2000" dirty="0" err="1" smtClean="0"/>
              <a:t>Dr</a:t>
            </a:r>
            <a:r>
              <a:rPr lang="en-US" sz="2000" dirty="0" smtClean="0"/>
              <a:t> </a:t>
            </a:r>
            <a:r>
              <a:rPr lang="en-US" sz="2000" dirty="0" err="1"/>
              <a:t>Kirit</a:t>
            </a:r>
            <a:r>
              <a:rPr lang="en-US" sz="2000" dirty="0"/>
              <a:t> </a:t>
            </a:r>
            <a:r>
              <a:rPr lang="en-US" sz="2000" dirty="0" err="1" smtClean="0"/>
              <a:t>Mody</a:t>
            </a:r>
            <a:r>
              <a:rPr lang="en-US" sz="2000" dirty="0" smtClean="0"/>
              <a:t>, </a:t>
            </a:r>
            <a:r>
              <a:rPr lang="en-US" sz="2000" dirty="0" err="1" smtClean="0">
                <a:latin typeface="+mj-lt"/>
              </a:rPr>
              <a:t>Dr</a:t>
            </a:r>
            <a:r>
              <a:rPr lang="en-US" sz="2000" dirty="0" smtClean="0">
                <a:latin typeface="+mj-lt"/>
              </a:rPr>
              <a:t> </a:t>
            </a:r>
            <a:r>
              <a:rPr lang="en-US" sz="2000" dirty="0" err="1" smtClean="0">
                <a:latin typeface="+mj-lt"/>
              </a:rPr>
              <a:t>Haresh</a:t>
            </a:r>
            <a:r>
              <a:rPr lang="en-US" sz="2000" dirty="0" smtClean="0">
                <a:latin typeface="+mj-lt"/>
              </a:rPr>
              <a:t> </a:t>
            </a:r>
            <a:r>
              <a:rPr lang="en-US" sz="2000" dirty="0" err="1" smtClean="0">
                <a:latin typeface="+mj-lt"/>
              </a:rPr>
              <a:t>Asnani</a:t>
            </a:r>
            <a:r>
              <a:rPr lang="en-US" sz="2000" dirty="0" smtClean="0">
                <a:latin typeface="+mj-lt"/>
              </a:rPr>
              <a:t> , Dr Cyres Mehta , </a:t>
            </a:r>
          </a:p>
          <a:p>
            <a:pPr>
              <a:buNone/>
            </a:pPr>
            <a:r>
              <a:rPr lang="en-US" sz="2000" dirty="0" smtClean="0">
                <a:latin typeface="+mj-lt"/>
              </a:rPr>
              <a:t> Dr </a:t>
            </a:r>
            <a:r>
              <a:rPr lang="en-US" sz="2000" dirty="0" err="1" smtClean="0">
                <a:latin typeface="+mj-lt"/>
              </a:rPr>
              <a:t>Chandramohan</a:t>
            </a:r>
            <a:r>
              <a:rPr lang="en-US" sz="2000" dirty="0" smtClean="0">
                <a:latin typeface="+mj-lt"/>
              </a:rPr>
              <a:t> </a:t>
            </a:r>
            <a:r>
              <a:rPr lang="en-US" sz="2000" dirty="0" err="1" smtClean="0">
                <a:latin typeface="+mj-lt"/>
              </a:rPr>
              <a:t>Dawar</a:t>
            </a:r>
            <a:r>
              <a:rPr lang="en-US" sz="2000" dirty="0" smtClean="0">
                <a:latin typeface="+mj-lt"/>
              </a:rPr>
              <a:t>, Dr Dinesh </a:t>
            </a:r>
            <a:r>
              <a:rPr lang="en-US" sz="2000" dirty="0" err="1" smtClean="0">
                <a:latin typeface="+mj-lt"/>
              </a:rPr>
              <a:t>Panvalkar</a:t>
            </a:r>
            <a:r>
              <a:rPr lang="en-US" sz="2000" dirty="0" smtClean="0">
                <a:latin typeface="+mj-lt"/>
              </a:rPr>
              <a:t>, Dr Anita </a:t>
            </a:r>
            <a:r>
              <a:rPr lang="en-US" sz="2000" dirty="0" err="1" smtClean="0">
                <a:latin typeface="+mj-lt"/>
              </a:rPr>
              <a:t>Panvalkar</a:t>
            </a:r>
            <a:r>
              <a:rPr lang="en-US" sz="2000" dirty="0" smtClean="0">
                <a:latin typeface="+mj-lt"/>
              </a:rPr>
              <a:t>, Dr </a:t>
            </a:r>
            <a:r>
              <a:rPr lang="en-US" sz="2000" dirty="0" err="1" smtClean="0">
                <a:latin typeface="+mj-lt"/>
              </a:rPr>
              <a:t>Srikant</a:t>
            </a:r>
            <a:r>
              <a:rPr lang="en-US" sz="2000" dirty="0" smtClean="0">
                <a:latin typeface="+mj-lt"/>
              </a:rPr>
              <a:t> </a:t>
            </a:r>
            <a:r>
              <a:rPr lang="en-US" sz="2000" dirty="0" err="1" smtClean="0">
                <a:latin typeface="+mj-lt"/>
              </a:rPr>
              <a:t>Bhoyar</a:t>
            </a:r>
            <a:r>
              <a:rPr lang="en-US" sz="2000" dirty="0" smtClean="0">
                <a:latin typeface="+mj-lt"/>
              </a:rPr>
              <a:t>, Dr </a:t>
            </a:r>
            <a:r>
              <a:rPr lang="en-US" sz="2000" dirty="0" err="1" smtClean="0">
                <a:latin typeface="+mj-lt"/>
              </a:rPr>
              <a:t>Bhaskar</a:t>
            </a:r>
            <a:r>
              <a:rPr lang="en-US" sz="2000" dirty="0" smtClean="0">
                <a:latin typeface="+mj-lt"/>
              </a:rPr>
              <a:t> Mehta ,Dr </a:t>
            </a:r>
            <a:r>
              <a:rPr lang="en-US" sz="2000" dirty="0" err="1" smtClean="0">
                <a:latin typeface="+mj-lt"/>
              </a:rPr>
              <a:t>Arun</a:t>
            </a:r>
            <a:r>
              <a:rPr lang="en-US" sz="2000" dirty="0" smtClean="0">
                <a:latin typeface="+mj-lt"/>
              </a:rPr>
              <a:t> </a:t>
            </a:r>
            <a:r>
              <a:rPr lang="en-US" sz="2000" dirty="0" err="1" smtClean="0">
                <a:latin typeface="+mj-lt"/>
              </a:rPr>
              <a:t>Chowdhry</a:t>
            </a:r>
            <a:endParaRPr lang="en-US" sz="2000" dirty="0" smtClean="0">
              <a:latin typeface="+mj-lt"/>
            </a:endParaRPr>
          </a:p>
          <a:p>
            <a:pPr algn="ctr">
              <a:buNone/>
            </a:pPr>
            <a:r>
              <a:rPr lang="en-US" sz="2000" dirty="0" smtClean="0">
                <a:latin typeface="+mj-lt"/>
              </a:rPr>
              <a:t> </a:t>
            </a:r>
            <a:r>
              <a:rPr lang="en-US" sz="2000" b="1" dirty="0" smtClean="0">
                <a:solidFill>
                  <a:srgbClr val="FFFF00"/>
                </a:solidFill>
                <a:latin typeface="+mj-lt"/>
              </a:rPr>
              <a:t>Strategic Partners</a:t>
            </a:r>
            <a:r>
              <a:rPr lang="en-US" sz="2000" dirty="0" smtClean="0">
                <a:latin typeface="+mj-lt"/>
              </a:rPr>
              <a:t/>
            </a:r>
            <a:br>
              <a:rPr lang="en-US" sz="2000" dirty="0" smtClean="0">
                <a:latin typeface="+mj-lt"/>
              </a:rPr>
            </a:br>
            <a:r>
              <a:rPr lang="en-US" sz="2000" dirty="0" err="1" smtClean="0">
                <a:latin typeface="+mj-lt"/>
              </a:rPr>
              <a:t>Thyrocare</a:t>
            </a:r>
            <a:r>
              <a:rPr lang="en-US" sz="2000" dirty="0" smtClean="0">
                <a:latin typeface="+mj-lt"/>
              </a:rPr>
              <a:t>  : Seven hills hospital:  </a:t>
            </a:r>
            <a:r>
              <a:rPr lang="en-US" sz="2000" dirty="0" err="1" smtClean="0">
                <a:latin typeface="+mj-lt"/>
              </a:rPr>
              <a:t>Zeiss</a:t>
            </a:r>
            <a:r>
              <a:rPr lang="en-US" sz="2000" dirty="0" smtClean="0">
                <a:latin typeface="+mj-lt"/>
              </a:rPr>
              <a:t> , Abbott , Lilly , </a:t>
            </a:r>
            <a:r>
              <a:rPr lang="en-US" sz="2000" dirty="0" err="1" smtClean="0">
                <a:latin typeface="+mj-lt"/>
              </a:rPr>
              <a:t>Golds</a:t>
            </a:r>
            <a:r>
              <a:rPr lang="en-US" sz="2000" dirty="0" smtClean="0">
                <a:latin typeface="+mj-lt"/>
              </a:rPr>
              <a:t> Gym  </a:t>
            </a:r>
            <a:r>
              <a:rPr lang="en-US" sz="2000" dirty="0" err="1" smtClean="0">
                <a:latin typeface="+mj-lt"/>
              </a:rPr>
              <a:t>Brahmakumaris</a:t>
            </a:r>
            <a:r>
              <a:rPr lang="en-US" sz="2000" dirty="0" smtClean="0"/>
              <a:t/>
            </a:r>
            <a:br>
              <a:rPr lang="en-US" sz="2000" dirty="0" smtClean="0"/>
            </a:br>
            <a:endParaRPr lang="en-US" sz="4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991600" cy="1219200"/>
          </a:xfrm>
        </p:spPr>
        <p:txBody>
          <a:bodyPr/>
          <a:lstStyle/>
          <a:p>
            <a:r>
              <a:rPr lang="en-US" sz="3600" dirty="0" smtClean="0"/>
              <a:t>Gratefully acknowledge the contributions</a:t>
            </a:r>
            <a:endParaRPr lang="en-US" sz="3600" dirty="0"/>
          </a:p>
        </p:txBody>
      </p:sp>
      <p:sp>
        <p:nvSpPr>
          <p:cNvPr id="3" name="Content Placeholder 2"/>
          <p:cNvSpPr>
            <a:spLocks noGrp="1"/>
          </p:cNvSpPr>
          <p:nvPr>
            <p:ph idx="1"/>
          </p:nvPr>
        </p:nvSpPr>
        <p:spPr>
          <a:xfrm>
            <a:off x="304800" y="1676400"/>
            <a:ext cx="8534400" cy="5181600"/>
          </a:xfrm>
        </p:spPr>
        <p:txBody>
          <a:bodyPr/>
          <a:lstStyle/>
          <a:p>
            <a:r>
              <a:rPr lang="en-US" sz="2000" dirty="0" smtClean="0"/>
              <a:t>1</a:t>
            </a:r>
            <a:r>
              <a:rPr lang="en-US" sz="2000" dirty="0"/>
              <a:t>. </a:t>
            </a:r>
            <a:r>
              <a:rPr lang="en-US" sz="2000" dirty="0" err="1"/>
              <a:t>Thyrocare</a:t>
            </a:r>
            <a:r>
              <a:rPr lang="en-US" sz="2000" dirty="0"/>
              <a:t> for providing HbA1C and Thyroid test at highly </a:t>
            </a:r>
            <a:r>
              <a:rPr lang="en-US" sz="2000" dirty="0" err="1"/>
              <a:t>subsidised</a:t>
            </a:r>
            <a:r>
              <a:rPr lang="en-US" sz="2000" dirty="0"/>
              <a:t> rate.</a:t>
            </a:r>
            <a:br>
              <a:rPr lang="en-US" sz="2000" dirty="0"/>
            </a:br>
            <a:r>
              <a:rPr lang="en-US" sz="2000" dirty="0"/>
              <a:t>2. </a:t>
            </a:r>
            <a:r>
              <a:rPr lang="en-US" sz="2000" dirty="0" err="1"/>
              <a:t>Terna</a:t>
            </a:r>
            <a:r>
              <a:rPr lang="en-US" sz="2000" dirty="0"/>
              <a:t> Dental college for providing 400 paramedics for our camps </a:t>
            </a:r>
            <a:r>
              <a:rPr lang="en-US" sz="2000" dirty="0" smtClean="0"/>
              <a:t>free</a:t>
            </a:r>
          </a:p>
          <a:p>
            <a:r>
              <a:rPr lang="en-US" sz="2000" dirty="0"/>
              <a:t>3</a:t>
            </a:r>
            <a:r>
              <a:rPr lang="en-US" sz="2000" dirty="0" smtClean="0"/>
              <a:t>. </a:t>
            </a:r>
            <a:r>
              <a:rPr lang="en-US" sz="2000" dirty="0"/>
              <a:t>Seven Hills Hospitals for </a:t>
            </a:r>
            <a:r>
              <a:rPr lang="en-US" sz="2000" dirty="0" smtClean="0"/>
              <a:t>providing </a:t>
            </a:r>
            <a:r>
              <a:rPr lang="en-US" sz="2000" dirty="0"/>
              <a:t>halls and auditorium free of cost to </a:t>
            </a:r>
            <a:r>
              <a:rPr lang="en-US" sz="2000" dirty="0" smtClean="0"/>
              <a:t>c</a:t>
            </a:r>
          </a:p>
          <a:p>
            <a:r>
              <a:rPr lang="en-US" sz="2000" dirty="0" smtClean="0"/>
              <a:t>4</a:t>
            </a:r>
            <a:r>
              <a:rPr lang="en-US" sz="2000" dirty="0"/>
              <a:t>. President Elect </a:t>
            </a:r>
            <a:r>
              <a:rPr lang="en-US" sz="2000" dirty="0" err="1"/>
              <a:t>Vipul</a:t>
            </a:r>
            <a:r>
              <a:rPr lang="en-US" sz="2000" dirty="0"/>
              <a:t> Gandhi for cash sponsorship of </a:t>
            </a:r>
            <a:r>
              <a:rPr lang="en-US" sz="2000" dirty="0" err="1"/>
              <a:t>Rs</a:t>
            </a:r>
            <a:r>
              <a:rPr lang="en-US" sz="2000" dirty="0"/>
              <a:t>. 10 </a:t>
            </a:r>
            <a:r>
              <a:rPr lang="en-US" sz="2000" dirty="0" err="1"/>
              <a:t>Lacs.i</a:t>
            </a:r>
            <a:r>
              <a:rPr lang="en-US" sz="2000" dirty="0"/>
              <a:t/>
            </a:r>
            <a:br>
              <a:rPr lang="en-US" sz="2000" dirty="0"/>
            </a:br>
            <a:r>
              <a:rPr lang="en-US" sz="2000" dirty="0"/>
              <a:t>5. Cooper Hospital for providing infrastructure to conduct camps in their hospital.</a:t>
            </a:r>
            <a:br>
              <a:rPr lang="en-US" sz="2000" dirty="0"/>
            </a:br>
            <a:r>
              <a:rPr lang="en-US" sz="2000" dirty="0"/>
              <a:t>6. Brahma </a:t>
            </a:r>
            <a:r>
              <a:rPr lang="en-US" sz="2000" dirty="0" err="1"/>
              <a:t>Kumaries</a:t>
            </a:r>
            <a:r>
              <a:rPr lang="en-US" sz="2000" dirty="0"/>
              <a:t> for providing close to 15 centers for conducting camps and providing volunteers and other facilities in those centers</a:t>
            </a:r>
            <a:br>
              <a:rPr lang="en-US" sz="2000" dirty="0"/>
            </a:br>
            <a:r>
              <a:rPr lang="en-US" sz="2000" dirty="0"/>
              <a:t>7. Zeiss for glucometers strips and glucometers and free Fundus photos and evaluation and provision of Fundus cameras ( </a:t>
            </a:r>
            <a:r>
              <a:rPr lang="en-US" sz="2000" dirty="0" err="1"/>
              <a:t>Rs</a:t>
            </a:r>
            <a:r>
              <a:rPr lang="en-US" sz="2000" dirty="0"/>
              <a:t> 10 lakhs) </a:t>
            </a:r>
            <a:br>
              <a:rPr lang="en-US" sz="2000" dirty="0"/>
            </a:br>
            <a:r>
              <a:rPr lang="en-US" sz="2000" dirty="0"/>
              <a:t>8. SUNWAYS for 40 vans plus persons  </a:t>
            </a:r>
            <a:br>
              <a:rPr lang="en-US" sz="2000" dirty="0"/>
            </a:br>
            <a:r>
              <a:rPr lang="en-US" sz="2000" dirty="0"/>
              <a:t>9. Abbott for donation of 1.5 lakhs</a:t>
            </a:r>
            <a:br>
              <a:rPr lang="en-US" sz="2000" dirty="0"/>
            </a:br>
            <a:r>
              <a:rPr lang="en-US" sz="2000" dirty="0"/>
              <a:t>10. </a:t>
            </a:r>
            <a:r>
              <a:rPr lang="en-US" sz="2000" dirty="0" err="1"/>
              <a:t>CareGroup</a:t>
            </a:r>
            <a:r>
              <a:rPr lang="en-US" sz="2000" dirty="0"/>
              <a:t> for donation of 1.5 lakhs</a:t>
            </a:r>
            <a:br>
              <a:rPr lang="en-US" sz="2000" dirty="0"/>
            </a:br>
            <a:r>
              <a:rPr lang="en-US" sz="2000" dirty="0"/>
              <a:t>11. AIOS. for donation of </a:t>
            </a:r>
            <a:r>
              <a:rPr lang="en-US" sz="2000" dirty="0" err="1"/>
              <a:t>Rs</a:t>
            </a:r>
            <a:r>
              <a:rPr lang="en-US" sz="2000" dirty="0"/>
              <a:t> 5 lakhs </a:t>
            </a:r>
            <a:r>
              <a:rPr lang="en-US" sz="2000" dirty="0" smtClean="0"/>
              <a:t>for evaluation </a:t>
            </a:r>
            <a:r>
              <a:rPr lang="en-US" sz="2000" dirty="0"/>
              <a:t>and treatment for diabetics </a:t>
            </a:r>
            <a:br>
              <a:rPr lang="en-US" sz="2000" dirty="0"/>
            </a:br>
            <a:endParaRPr lang="en-US" sz="2000" dirty="0"/>
          </a:p>
        </p:txBody>
      </p:sp>
    </p:spTree>
    <p:extLst>
      <p:ext uri="{BB962C8B-B14F-4D97-AF65-F5344CB8AC3E}">
        <p14:creationId xmlns:p14="http://schemas.microsoft.com/office/powerpoint/2010/main" val="495253508"/>
      </p:ext>
    </p:extLst>
  </p:cSld>
  <p:clrMapOvr>
    <a:masterClrMapping/>
  </p:clrMapOvr>
  <p:transition xmlns:p14="http://schemas.microsoft.com/office/powerpoint/2010/mai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normAutofit fontScale="90000"/>
          </a:bodyPr>
          <a:lstStyle/>
          <a:p>
            <a:pPr>
              <a:defRPr/>
            </a:pPr>
            <a:r>
              <a:rPr lang="en-US" dirty="0" smtClean="0"/>
              <a:t>.</a:t>
            </a:r>
            <a:endParaRPr lang="en-US" dirty="0"/>
          </a:p>
        </p:txBody>
      </p:sp>
      <p:sp>
        <p:nvSpPr>
          <p:cNvPr id="3" name="Content Placeholder 2"/>
          <p:cNvSpPr>
            <a:spLocks noGrp="1"/>
          </p:cNvSpPr>
          <p:nvPr>
            <p:ph idx="1"/>
          </p:nvPr>
        </p:nvSpPr>
        <p:spPr>
          <a:xfrm>
            <a:off x="838200" y="1600200"/>
            <a:ext cx="7848600" cy="5257800"/>
          </a:xfrm>
        </p:spPr>
        <p:txBody>
          <a:bodyPr>
            <a:normAutofit fontScale="70000" lnSpcReduction="20000"/>
          </a:bodyPr>
          <a:lstStyle/>
          <a:p>
            <a:pPr marL="514350" indent="-514350">
              <a:buFont typeface="Wingdings" pitchFamily="2" charset="2"/>
              <a:buNone/>
              <a:defRPr/>
            </a:pPr>
            <a:r>
              <a:rPr lang="en-US" dirty="0" smtClean="0"/>
              <a:t> </a:t>
            </a:r>
            <a:r>
              <a:rPr lang="en-US" sz="3400" b="1" u="sng" dirty="0" smtClean="0">
                <a:solidFill>
                  <a:srgbClr val="FFFF00"/>
                </a:solidFill>
              </a:rPr>
              <a:t>Dates of Orientation programs</a:t>
            </a:r>
            <a:r>
              <a:rPr lang="en-US" sz="3400" b="1" dirty="0" smtClean="0">
                <a:solidFill>
                  <a:srgbClr val="FFFF00"/>
                </a:solidFill>
              </a:rPr>
              <a:t>:</a:t>
            </a:r>
          </a:p>
          <a:p>
            <a:pPr marL="514350" indent="-514350">
              <a:buFont typeface="Wingdings" pitchFamily="2" charset="2"/>
              <a:buNone/>
              <a:defRPr/>
            </a:pPr>
            <a:r>
              <a:rPr lang="en-US" sz="3400" dirty="0" smtClean="0"/>
              <a:t>1. Saturday, 3/9/16, evening at </a:t>
            </a:r>
            <a:r>
              <a:rPr lang="en-US" sz="3400" dirty="0" err="1" smtClean="0"/>
              <a:t>Ghatkopar</a:t>
            </a:r>
            <a:r>
              <a:rPr lang="en-US" sz="3400" dirty="0" smtClean="0"/>
              <a:t> Rotary Center</a:t>
            </a:r>
          </a:p>
          <a:p>
            <a:pPr marL="514350" indent="-514350">
              <a:buFont typeface="Wingdings" pitchFamily="2" charset="2"/>
              <a:buNone/>
              <a:defRPr/>
            </a:pPr>
            <a:r>
              <a:rPr lang="en-US" sz="3400" dirty="0" smtClean="0"/>
              <a:t>2. Sunday 4/9/16 morning at </a:t>
            </a:r>
            <a:r>
              <a:rPr lang="en-US" sz="3400" dirty="0" err="1" smtClean="0"/>
              <a:t>Juhu</a:t>
            </a:r>
            <a:r>
              <a:rPr lang="en-US" sz="3400" dirty="0" smtClean="0"/>
              <a:t> Rotary Center, combined with formal inauguration.</a:t>
            </a:r>
          </a:p>
          <a:p>
            <a:pPr marL="514350" indent="-514350">
              <a:buFont typeface="Wingdings" pitchFamily="2" charset="2"/>
              <a:buNone/>
              <a:defRPr/>
            </a:pPr>
            <a:r>
              <a:rPr lang="en-US" sz="3400" dirty="0" smtClean="0"/>
              <a:t> </a:t>
            </a:r>
          </a:p>
          <a:p>
            <a:pPr marL="514350" indent="-514350">
              <a:buFont typeface="Wingdings" pitchFamily="2" charset="2"/>
              <a:buNone/>
              <a:defRPr/>
            </a:pPr>
            <a:r>
              <a:rPr lang="en-US" sz="3400" b="1" u="sng" dirty="0" smtClean="0">
                <a:solidFill>
                  <a:srgbClr val="FFFF00"/>
                </a:solidFill>
              </a:rPr>
              <a:t>Date of Camp</a:t>
            </a:r>
            <a:r>
              <a:rPr lang="en-US" sz="3400" b="1" dirty="0" smtClean="0">
                <a:solidFill>
                  <a:srgbClr val="FFFF00"/>
                </a:solidFill>
              </a:rPr>
              <a:t>. </a:t>
            </a:r>
          </a:p>
          <a:p>
            <a:pPr marL="514350" indent="-514350">
              <a:buFont typeface="Wingdings" pitchFamily="2" charset="2"/>
              <a:buNone/>
              <a:defRPr/>
            </a:pPr>
            <a:r>
              <a:rPr lang="en-US" sz="3400" dirty="0" smtClean="0"/>
              <a:t>All clubs have to do camps independently: </a:t>
            </a:r>
            <a:r>
              <a:rPr lang="en-US" sz="3400" b="1" u="sng" dirty="0" smtClean="0"/>
              <a:t>Sunday, 23</a:t>
            </a:r>
            <a:r>
              <a:rPr lang="en-US" sz="3400" b="1" u="sng" baseline="30000" dirty="0" smtClean="0"/>
              <a:t>rd</a:t>
            </a:r>
            <a:r>
              <a:rPr lang="en-US" sz="3400" b="1" u="sng" dirty="0" smtClean="0"/>
              <a:t> September , 2016.</a:t>
            </a:r>
          </a:p>
          <a:p>
            <a:pPr marL="514350" indent="-514350">
              <a:buFont typeface="Wingdings" pitchFamily="2" charset="2"/>
              <a:buNone/>
              <a:defRPr/>
            </a:pPr>
            <a:r>
              <a:rPr lang="en-US" sz="3400" b="1" dirty="0" smtClean="0"/>
              <a:t>                                                   (PLUS)</a:t>
            </a:r>
          </a:p>
          <a:p>
            <a:pPr marL="514350" indent="-514350">
              <a:buFont typeface="Wingdings" pitchFamily="2" charset="2"/>
              <a:buNone/>
              <a:defRPr/>
            </a:pPr>
            <a:r>
              <a:rPr lang="en-US" sz="3400" b="1" dirty="0" smtClean="0"/>
              <a:t>Two subsequent Sundays </a:t>
            </a:r>
            <a:r>
              <a:rPr lang="en-US" sz="3400" dirty="0" smtClean="0"/>
              <a:t>will have high volume institutional based camps, which will be managed by selective clubs.</a:t>
            </a:r>
          </a:p>
          <a:p>
            <a:pPr marL="514350" indent="-514350">
              <a:buFont typeface="Wingdings" pitchFamily="2" charset="2"/>
              <a:buNone/>
              <a:defRPr/>
            </a:pPr>
            <a:endParaRPr lang="en-US" sz="3400" dirty="0" smtClean="0"/>
          </a:p>
          <a:p>
            <a:pPr marL="514350" indent="-514350">
              <a:buFont typeface="Wingdings" pitchFamily="2" charset="2"/>
              <a:buNone/>
              <a:defRPr/>
            </a:pPr>
            <a:r>
              <a:rPr lang="en-US" sz="3400" dirty="0" smtClean="0"/>
              <a:t> </a:t>
            </a:r>
            <a:r>
              <a:rPr lang="en-US" sz="3400" b="1" u="sng" dirty="0" smtClean="0">
                <a:solidFill>
                  <a:srgbClr val="FFFF00"/>
                </a:solidFill>
              </a:rPr>
              <a:t>Final Ceremony and closing program</a:t>
            </a:r>
            <a:r>
              <a:rPr lang="en-US" sz="3400" b="1" dirty="0" smtClean="0"/>
              <a:t>: International Diabetes Day - Nov. 13th, 2016</a:t>
            </a:r>
            <a:r>
              <a:rPr lang="en-US" sz="3400" dirty="0" smtClean="0"/>
              <a:t>.</a:t>
            </a:r>
          </a:p>
          <a:p>
            <a:pPr>
              <a:defRPr/>
            </a:pPr>
            <a:endParaRPr lang="en-US" dirty="0"/>
          </a:p>
        </p:txBody>
      </p:sp>
      <p:pic>
        <p:nvPicPr>
          <p:cNvPr id="65540" name="Picture 2" descr="C:\Users\admin\Pictures\diabetes pamphlets\index6.jpg"/>
          <p:cNvPicPr>
            <a:picLocks noChangeAspect="1" noChangeArrowheads="1"/>
          </p:cNvPicPr>
          <p:nvPr/>
        </p:nvPicPr>
        <p:blipFill>
          <a:blip r:embed="rId2" cstate="print"/>
          <a:srcRect/>
          <a:stretch>
            <a:fillRect/>
          </a:stretch>
        </p:blipFill>
        <p:spPr bwMode="auto">
          <a:xfrm>
            <a:off x="1752600" y="0"/>
            <a:ext cx="5943600" cy="1219200"/>
          </a:xfrm>
          <a:prstGeom prst="rect">
            <a:avLst/>
          </a:prstGeom>
          <a:noFill/>
          <a:ln w="9525">
            <a:noFill/>
            <a:miter lim="800000"/>
            <a:headEnd/>
            <a:tailEnd/>
          </a:ln>
        </p:spPr>
      </p:pic>
      <p:pic>
        <p:nvPicPr>
          <p:cNvPr id="65541" name="Picture 2" descr="C:\Users\admin\Desktop\Rotary emblems\Rotary emblem new.jpg"/>
          <p:cNvPicPr>
            <a:picLocks noChangeAspect="1" noChangeArrowheads="1"/>
          </p:cNvPicPr>
          <p:nvPr/>
        </p:nvPicPr>
        <p:blipFill>
          <a:blip r:embed="rId3" cstate="print"/>
          <a:srcRect/>
          <a:stretch>
            <a:fillRect/>
          </a:stretch>
        </p:blipFill>
        <p:spPr bwMode="auto">
          <a:xfrm>
            <a:off x="0" y="0"/>
            <a:ext cx="1295400" cy="1295400"/>
          </a:xfrm>
          <a:prstGeom prst="rect">
            <a:avLst/>
          </a:prstGeom>
          <a:noFill/>
          <a:ln w="9525">
            <a:noFill/>
            <a:miter lim="800000"/>
            <a:headEnd/>
            <a:tailEnd/>
          </a:ln>
        </p:spPr>
      </p:pic>
      <p:pic>
        <p:nvPicPr>
          <p:cNvPr id="6" name="Content Placeholder 7" descr="l0go.jpg"/>
          <p:cNvPicPr>
            <a:picLocks noChangeAspect="1"/>
          </p:cNvPicPr>
          <p:nvPr/>
        </p:nvPicPr>
        <p:blipFill>
          <a:blip r:embed="rId4" cstate="print"/>
          <a:stretch>
            <a:fillRect/>
          </a:stretch>
        </p:blipFill>
        <p:spPr bwMode="auto">
          <a:xfrm>
            <a:off x="7905045" y="0"/>
            <a:ext cx="1238956" cy="1219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r>
              <a:rPr lang="en-US" sz="3600" b="1" dirty="0" smtClean="0"/>
              <a:t>Diabetes has a great deal of ramifications for the entire family to whom it often comes as a shock </a:t>
            </a:r>
            <a:endParaRPr lang="en-US" sz="3600" b="1" dirty="0"/>
          </a:p>
        </p:txBody>
      </p:sp>
    </p:spTree>
    <p:extLst>
      <p:ext uri="{BB962C8B-B14F-4D97-AF65-F5344CB8AC3E}">
        <p14:creationId xmlns:p14="http://schemas.microsoft.com/office/powerpoint/2010/main" val="39717182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26" name="Picture 2" descr="C:\Users\admin\Downloads\Greiving people\20-VJ-ACCIDENT_2163117f.jpg"/>
          <p:cNvPicPr>
            <a:picLocks noGrp="1" noChangeAspect="1" noChangeArrowheads="1"/>
          </p:cNvPicPr>
          <p:nvPr>
            <p:ph type="clipArt" sz="half" idx="1"/>
          </p:nvPr>
        </p:nvPicPr>
        <p:blipFill>
          <a:blip r:embed="rId2" cstate="print"/>
          <a:stretch>
            <a:fillRect/>
          </a:stretch>
        </p:blipFill>
        <p:spPr bwMode="auto">
          <a:xfrm>
            <a:off x="685799" y="2590800"/>
            <a:ext cx="4272097" cy="2612965"/>
          </a:xfrm>
          <a:prstGeom prst="rect">
            <a:avLst/>
          </a:prstGeom>
          <a:noFill/>
        </p:spPr>
      </p:pic>
      <p:sp>
        <p:nvSpPr>
          <p:cNvPr id="5" name="Text Placeholder 4"/>
          <p:cNvSpPr>
            <a:spLocks noGrp="1"/>
          </p:cNvSpPr>
          <p:nvPr>
            <p:ph type="body" sz="half" idx="2"/>
          </p:nvPr>
        </p:nvSpPr>
        <p:spPr/>
        <p:txBody>
          <a:bodyPr/>
          <a:lstStyle/>
          <a:p>
            <a:r>
              <a:rPr lang="en-US" dirty="0" smtClean="0"/>
              <a:t>On hearing that her kidney’s are damaged due to undetected  diabetes</a:t>
            </a:r>
            <a:endParaRPr lang="en-US" dirty="0"/>
          </a:p>
        </p:txBody>
      </p:sp>
    </p:spTree>
    <p:extLst>
      <p:ext uri="{BB962C8B-B14F-4D97-AF65-F5344CB8AC3E}">
        <p14:creationId xmlns:p14="http://schemas.microsoft.com/office/powerpoint/2010/main" val="5502156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half" idx="1"/>
          </p:nvPr>
        </p:nvSpPr>
        <p:spPr/>
        <p:txBody>
          <a:bodyPr/>
          <a:lstStyle/>
          <a:p>
            <a:r>
              <a:rPr lang="en-US" dirty="0" smtClean="0"/>
              <a:t>A mother being told her baby has infantile diabetes</a:t>
            </a:r>
            <a:endParaRPr lang="en-US" dirty="0"/>
          </a:p>
        </p:txBody>
      </p:sp>
      <p:pic>
        <p:nvPicPr>
          <p:cNvPr id="2050" name="Picture 2" descr="C:\Users\admin\Downloads\Greiving people\29shishu1.jpg"/>
          <p:cNvPicPr>
            <a:picLocks noGrp="1" noChangeAspect="1" noChangeArrowheads="1"/>
          </p:cNvPicPr>
          <p:nvPr>
            <p:ph type="clipArt" sz="half" idx="2"/>
          </p:nvPr>
        </p:nvPicPr>
        <p:blipFill>
          <a:blip r:embed="rId2" cstate="print"/>
          <a:stretch>
            <a:fillRect/>
          </a:stretch>
        </p:blipFill>
        <p:spPr bwMode="auto">
          <a:xfrm>
            <a:off x="4167500" y="2514600"/>
            <a:ext cx="4290700" cy="2740925"/>
          </a:xfrm>
          <a:prstGeom prst="rect">
            <a:avLst/>
          </a:prstGeom>
          <a:noFill/>
        </p:spPr>
      </p:pic>
    </p:spTree>
    <p:extLst>
      <p:ext uri="{BB962C8B-B14F-4D97-AF65-F5344CB8AC3E}">
        <p14:creationId xmlns:p14="http://schemas.microsoft.com/office/powerpoint/2010/main" val="19559887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half" idx="1"/>
          </p:nvPr>
        </p:nvSpPr>
        <p:spPr/>
        <p:txBody>
          <a:bodyPr/>
          <a:lstStyle/>
          <a:p>
            <a:r>
              <a:rPr lang="en-US" dirty="0" smtClean="0"/>
              <a:t>Husband consoling wife with diabetic retinopathy who has very limited vision and detected too late </a:t>
            </a:r>
            <a:endParaRPr lang="en-US" dirty="0"/>
          </a:p>
        </p:txBody>
      </p:sp>
      <p:pic>
        <p:nvPicPr>
          <p:cNvPr id="3074" name="Picture 2" descr="C:\Users\admin\Downloads\Greiving people\download.jpg"/>
          <p:cNvPicPr>
            <a:picLocks noGrp="1" noChangeAspect="1" noChangeArrowheads="1"/>
          </p:cNvPicPr>
          <p:nvPr>
            <p:ph type="clipArt" sz="half" idx="2"/>
          </p:nvPr>
        </p:nvPicPr>
        <p:blipFill>
          <a:blip r:embed="rId2" cstate="print"/>
          <a:stretch>
            <a:fillRect/>
          </a:stretch>
        </p:blipFill>
        <p:spPr bwMode="auto">
          <a:xfrm>
            <a:off x="4967452" y="2819400"/>
            <a:ext cx="4176548" cy="2514600"/>
          </a:xfrm>
          <a:prstGeom prst="rect">
            <a:avLst/>
          </a:prstGeom>
          <a:noFill/>
        </p:spPr>
      </p:pic>
    </p:spTree>
    <p:extLst>
      <p:ext uri="{BB962C8B-B14F-4D97-AF65-F5344CB8AC3E}">
        <p14:creationId xmlns:p14="http://schemas.microsoft.com/office/powerpoint/2010/main" val="38872209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endParaRPr lang="en-US"/>
          </a:p>
        </p:txBody>
      </p:sp>
      <p:pic>
        <p:nvPicPr>
          <p:cNvPr id="5122" name="Picture 2" descr="C:\Users\admin\Downloads\Greiving people\WO-AO595_ISCHOO_P_20130717164436.jpg"/>
          <p:cNvPicPr>
            <a:picLocks noGrp="1" noChangeAspect="1" noChangeArrowheads="1"/>
          </p:cNvPicPr>
          <p:nvPr>
            <p:ph sz="half" idx="2"/>
          </p:nvPr>
        </p:nvPicPr>
        <p:blipFill>
          <a:blip r:embed="rId2" cstate="print"/>
          <a:stretch>
            <a:fillRect/>
          </a:stretch>
        </p:blipFill>
        <p:spPr bwMode="auto">
          <a:xfrm>
            <a:off x="457200" y="2804688"/>
            <a:ext cx="4040188" cy="2691661"/>
          </a:xfrm>
          <a:prstGeom prst="rect">
            <a:avLst/>
          </a:prstGeom>
          <a:noFill/>
        </p:spPr>
      </p:pic>
      <p:sp>
        <p:nvSpPr>
          <p:cNvPr id="6" name="Text Placeholder 5"/>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p:txBody>
          <a:bodyPr/>
          <a:lstStyle/>
          <a:p>
            <a:r>
              <a:rPr lang="en-US" sz="2800" dirty="0" smtClean="0"/>
              <a:t>Mother with child with diabetic gangrene following a minor infection .</a:t>
            </a:r>
          </a:p>
          <a:p>
            <a:r>
              <a:rPr lang="en-US" sz="2800" dirty="0" smtClean="0"/>
              <a:t>Child to undergo below ankle amputation</a:t>
            </a:r>
            <a:endParaRPr lang="en-US" sz="2800" dirty="0"/>
          </a:p>
        </p:txBody>
      </p:sp>
    </p:spTree>
    <p:extLst>
      <p:ext uri="{BB962C8B-B14F-4D97-AF65-F5344CB8AC3E}">
        <p14:creationId xmlns:p14="http://schemas.microsoft.com/office/powerpoint/2010/main" val="39803170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914400" y="2514600"/>
            <a:ext cx="7772400" cy="2746375"/>
          </a:xfrm>
        </p:spPr>
        <p:txBody>
          <a:bodyPr/>
          <a:lstStyle/>
          <a:p>
            <a:r>
              <a:rPr lang="en-US" dirty="0" smtClean="0"/>
              <a:t>But how do we look after those we have detected</a:t>
            </a:r>
            <a:br>
              <a:rPr lang="en-US" dirty="0" smtClean="0"/>
            </a:br>
            <a:r>
              <a:rPr lang="en-US" dirty="0" smtClean="0"/>
              <a:t>. </a:t>
            </a:r>
            <a:br>
              <a:rPr lang="en-US" dirty="0" smtClean="0"/>
            </a:br>
            <a:r>
              <a:rPr lang="en-US" dirty="0" smtClean="0"/>
              <a:t>Where do we get the finances to care for those who will need it the most</a:t>
            </a:r>
            <a:r>
              <a:rPr lang="en-US" dirty="0"/>
              <a:t/>
            </a:r>
            <a:br>
              <a:rPr lang="en-US" dirty="0"/>
            </a:br>
            <a:r>
              <a:rPr lang="en-US" dirty="0" smtClean="0"/>
              <a:t/>
            </a:r>
            <a:br>
              <a:rPr lang="en-US" dirty="0" smtClean="0"/>
            </a:br>
            <a:r>
              <a:rPr lang="en-US" dirty="0" smtClean="0"/>
              <a:t>For this I need your help   </a:t>
            </a:r>
            <a:endParaRPr lang="en-US" dirty="0"/>
          </a:p>
        </p:txBody>
      </p:sp>
    </p:spTree>
    <p:extLst>
      <p:ext uri="{BB962C8B-B14F-4D97-AF65-F5344CB8AC3E}">
        <p14:creationId xmlns:p14="http://schemas.microsoft.com/office/powerpoint/2010/main" val="3649447634"/>
      </p:ext>
    </p:extLst>
  </p:cSld>
  <p:clrMapOvr>
    <a:masterClrMapping/>
  </p:clrMapOvr>
  <p:transition xmlns:p14="http://schemas.microsoft.com/office/powerpoint/2010/mai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28_room.JPG"/>
          <p:cNvPicPr>
            <a:picLocks noGrp="1" noChangeAspect="1"/>
          </p:cNvPicPr>
          <p:nvPr>
            <p:ph idx="1"/>
          </p:nvPr>
        </p:nvPicPr>
        <p:blipFill>
          <a:blip r:embed="rId2" cstate="print"/>
          <a:stretch>
            <a:fillRect/>
          </a:stretch>
        </p:blipFill>
        <p:spPr>
          <a:xfrm>
            <a:off x="533400" y="3657600"/>
            <a:ext cx="4267200" cy="3200400"/>
          </a:xfrm>
        </p:spPr>
      </p:pic>
      <p:pic>
        <p:nvPicPr>
          <p:cNvPr id="5" name="Picture 4" descr="FullSizeRender.jpg"/>
          <p:cNvPicPr>
            <a:picLocks noChangeAspect="1"/>
          </p:cNvPicPr>
          <p:nvPr/>
        </p:nvPicPr>
        <p:blipFill>
          <a:blip r:embed="rId3" cstate="print"/>
          <a:stretch>
            <a:fillRect/>
          </a:stretch>
        </p:blipFill>
        <p:spPr>
          <a:xfrm>
            <a:off x="5410200" y="0"/>
            <a:ext cx="3200400" cy="3788525"/>
          </a:xfrm>
          <a:prstGeom prst="rect">
            <a:avLst/>
          </a:prstGeom>
        </p:spPr>
      </p:pic>
      <p:pic>
        <p:nvPicPr>
          <p:cNvPr id="6" name="Picture 5" descr="jjhospital-jj-hospital-sir-j-j-hospital_57463ce6-799d-11e5-8b8b-eaf588ebab77.jpg"/>
          <p:cNvPicPr>
            <a:picLocks noChangeAspect="1"/>
          </p:cNvPicPr>
          <p:nvPr/>
        </p:nvPicPr>
        <p:blipFill>
          <a:blip r:embed="rId4" cstate="print"/>
          <a:stretch>
            <a:fillRect/>
          </a:stretch>
        </p:blipFill>
        <p:spPr>
          <a:xfrm>
            <a:off x="228600" y="0"/>
            <a:ext cx="4953000" cy="3714750"/>
          </a:xfrm>
          <a:prstGeom prst="rect">
            <a:avLst/>
          </a:prstGeom>
        </p:spPr>
      </p:pic>
      <p:pic>
        <p:nvPicPr>
          <p:cNvPr id="7" name="Picture 6" descr="P1050938-1f38946.jpg"/>
          <p:cNvPicPr>
            <a:picLocks noChangeAspect="1"/>
          </p:cNvPicPr>
          <p:nvPr/>
        </p:nvPicPr>
        <p:blipFill>
          <a:blip r:embed="rId5" cstate="print"/>
          <a:stretch>
            <a:fillRect/>
          </a:stretch>
        </p:blipFill>
        <p:spPr>
          <a:xfrm>
            <a:off x="4953000" y="3714750"/>
            <a:ext cx="4191000" cy="3143250"/>
          </a:xfrm>
          <a:prstGeom prst="rect">
            <a:avLst/>
          </a:prstGeom>
        </p:spPr>
      </p:pic>
    </p:spTree>
  </p:cSld>
  <p:clrMapOvr>
    <a:masterClrMapping/>
  </p:clrMapOvr>
  <p:transition xmlns:p14="http://schemas.microsoft.com/office/powerpoint/2010/mai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457200"/>
          </a:xfrm>
        </p:spPr>
        <p:txBody>
          <a:bodyPr>
            <a:normAutofit fontScale="90000"/>
          </a:bodyPr>
          <a:lstStyle/>
          <a:p>
            <a:pPr>
              <a:defRPr/>
            </a:pPr>
            <a:r>
              <a:rPr lang="en-US" dirty="0" smtClean="0">
                <a:solidFill>
                  <a:srgbClr val="FFFF00"/>
                </a:solidFill>
              </a:rPr>
              <a:t>Diabetes and India</a:t>
            </a:r>
            <a:endParaRPr lang="en-US" dirty="0">
              <a:solidFill>
                <a:srgbClr val="FFFF00"/>
              </a:solidFill>
            </a:endParaRPr>
          </a:p>
        </p:txBody>
      </p:sp>
      <p:sp>
        <p:nvSpPr>
          <p:cNvPr id="5123" name="Content Placeholder 2"/>
          <p:cNvSpPr>
            <a:spLocks noGrp="1"/>
          </p:cNvSpPr>
          <p:nvPr>
            <p:ph idx="1"/>
          </p:nvPr>
        </p:nvSpPr>
        <p:spPr>
          <a:xfrm>
            <a:off x="762000" y="1219200"/>
            <a:ext cx="7848600" cy="5334000"/>
          </a:xfrm>
        </p:spPr>
        <p:txBody>
          <a:bodyPr/>
          <a:lstStyle/>
          <a:p>
            <a:r>
              <a:rPr lang="en-US" b="1" dirty="0" smtClean="0"/>
              <a:t>.</a:t>
            </a:r>
            <a:endParaRPr lang="en-US" b="1" baseline="30000" dirty="0" smtClean="0"/>
          </a:p>
          <a:p>
            <a:r>
              <a:rPr lang="en-US" b="1" dirty="0" smtClean="0"/>
              <a:t>In 2000, India (31.7 million) topped the world with the highest number of people with diabetes mellitus followed by China (20.8 million) with the United States (17.7 million) in second and third place respectively. </a:t>
            </a:r>
          </a:p>
          <a:p>
            <a:endParaRPr lang="en-US" b="1" dirty="0" smtClean="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ownloads\laying-brick-wal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ctrTitle" idx="4294967295"/>
          </p:nvPr>
        </p:nvSpPr>
        <p:spPr>
          <a:xfrm>
            <a:off x="0" y="4038600"/>
            <a:ext cx="7772400" cy="1470025"/>
          </a:xfrm>
        </p:spPr>
        <p:txBody>
          <a:bodyPr>
            <a:noAutofit/>
          </a:bodyPr>
          <a:lstStyle/>
          <a:p>
            <a:r>
              <a:rPr lang="en-US" sz="6600" b="1" dirty="0" smtClean="0">
                <a:solidFill>
                  <a:srgbClr val="FFFF00"/>
                </a:solidFill>
                <a:effectLst>
                  <a:outerShdw blurRad="38100" dist="38100" dir="2700000" algn="tl">
                    <a:srgbClr val="000000">
                      <a:alpha val="43137"/>
                    </a:srgbClr>
                  </a:outerShdw>
                </a:effectLst>
              </a:rPr>
              <a:t>Build the Project </a:t>
            </a:r>
            <a:br>
              <a:rPr lang="en-US" sz="6600" b="1" dirty="0" smtClean="0">
                <a:solidFill>
                  <a:srgbClr val="FFFF00"/>
                </a:solidFill>
                <a:effectLst>
                  <a:outerShdw blurRad="38100" dist="38100" dir="2700000" algn="tl">
                    <a:srgbClr val="000000">
                      <a:alpha val="43137"/>
                    </a:srgbClr>
                  </a:outerShdw>
                </a:effectLst>
              </a:rPr>
            </a:br>
            <a:r>
              <a:rPr lang="en-US" sz="6600" b="1" dirty="0" smtClean="0">
                <a:solidFill>
                  <a:srgbClr val="FFFF00"/>
                </a:solidFill>
                <a:effectLst>
                  <a:outerShdw blurRad="38100" dist="38100" dir="2700000" algn="tl">
                    <a:srgbClr val="000000">
                      <a:alpha val="43137"/>
                    </a:srgbClr>
                  </a:outerShdw>
                </a:effectLst>
              </a:rPr>
              <a:t>BRICK BY BRICK </a:t>
            </a:r>
            <a:endParaRPr lang="en-US" sz="6600" b="1" dirty="0">
              <a:solidFill>
                <a:srgbClr val="FFFF00"/>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werpoint.jpg"/>
          <p:cNvPicPr>
            <a:picLocks noChangeAspect="1"/>
          </p:cNvPicPr>
          <p:nvPr/>
        </p:nvPicPr>
        <p:blipFill>
          <a:blip r:embed="rId2" cstate="print"/>
          <a:stretch>
            <a:fillRect/>
          </a:stretch>
        </p:blipFill>
        <p:spPr>
          <a:xfrm>
            <a:off x="0" y="0"/>
            <a:ext cx="9144000" cy="6858000"/>
          </a:xfrm>
          <a:prstGeom prst="rect">
            <a:avLst/>
          </a:prstGeom>
        </p:spPr>
      </p:pic>
      <p:sp>
        <p:nvSpPr>
          <p:cNvPr id="5" name="Rectangle 4"/>
          <p:cNvSpPr/>
          <p:nvPr/>
        </p:nvSpPr>
        <p:spPr>
          <a:xfrm>
            <a:off x="1219200" y="5867400"/>
            <a:ext cx="6934200" cy="6858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i="1" dirty="0" smtClean="0">
                <a:solidFill>
                  <a:srgbClr val="FFFF00"/>
                </a:solidFill>
                <a:latin typeface="Batavia" pitchFamily="2" charset="0"/>
              </a:rPr>
              <a:t>Please donate generously </a:t>
            </a:r>
          </a:p>
        </p:txBody>
      </p:sp>
      <p:sp>
        <p:nvSpPr>
          <p:cNvPr id="3" name="Content Placeholder 2"/>
          <p:cNvSpPr>
            <a:spLocks noGrp="1"/>
          </p:cNvSpPr>
          <p:nvPr>
            <p:ph idx="1"/>
          </p:nvPr>
        </p:nvSpPr>
        <p:spPr>
          <a:xfrm>
            <a:off x="0" y="381000"/>
            <a:ext cx="9144000" cy="5257800"/>
          </a:xfrm>
        </p:spPr>
        <p:txBody>
          <a:bodyPr>
            <a:normAutofit fontScale="92500" lnSpcReduction="20000"/>
          </a:bodyPr>
          <a:lstStyle/>
          <a:p>
            <a:pPr marL="514350" indent="-514350"/>
            <a:r>
              <a:rPr lang="en-US" sz="43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Bricks are the formative unit of any wall</a:t>
            </a:r>
            <a:endParaRPr lang="en-US" sz="48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742950" indent="-742950"/>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brick costs only Rs 1000 </a:t>
            </a:r>
          </a:p>
          <a:p>
            <a:pPr marL="742950" indent="-742950"/>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If 10 are selected an engraved disc will be given </a:t>
            </a:r>
          </a:p>
          <a:p>
            <a:pPr marL="742950" indent="-742950"/>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If 50 are selected the Club gets  a Bronze special award </a:t>
            </a:r>
          </a:p>
          <a:p>
            <a:pPr marL="742950" indent="-742950"/>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If 100 are selected the Club gets a Silver  specially crafted award  </a:t>
            </a:r>
          </a:p>
          <a:p>
            <a:pPr marL="742950" indent="-742950"/>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If 200 are selected the Club gets a Gold specially crafted  award</a:t>
            </a:r>
          </a:p>
          <a:p>
            <a:pPr marL="742950" indent="-742950"/>
            <a:endParaRPr lang="en-US" sz="3600" b="1" dirty="0">
              <a:solidFill>
                <a:srgbClr val="FFFF00"/>
              </a:solidFill>
            </a:endParaRPr>
          </a:p>
          <a:p>
            <a:pPr marL="514350" indent="-514350"/>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d.jpg"/>
          <p:cNvPicPr>
            <a:picLocks noGrp="1" noChangeAspect="1"/>
          </p:cNvPicPr>
          <p:nvPr>
            <p:ph idx="1"/>
          </p:nvPr>
        </p:nvPicPr>
        <p:blipFill>
          <a:blip r:embed="rId2" cstate="print"/>
          <a:stretch>
            <a:fillRect/>
          </a:stretch>
        </p:blipFill>
        <p:spPr>
          <a:xfrm>
            <a:off x="0" y="152401"/>
            <a:ext cx="4528574" cy="3200399"/>
          </a:xfrm>
        </p:spPr>
      </p:pic>
      <p:pic>
        <p:nvPicPr>
          <p:cNvPr id="5" name="Content Placeholder 3" descr="Red.jpg"/>
          <p:cNvPicPr>
            <a:picLocks noChangeAspect="1"/>
          </p:cNvPicPr>
          <p:nvPr/>
        </p:nvPicPr>
        <p:blipFill>
          <a:blip r:embed="rId3" cstate="print"/>
          <a:stretch>
            <a:fillRect/>
          </a:stretch>
        </p:blipFill>
        <p:spPr bwMode="auto">
          <a:xfrm>
            <a:off x="0" y="3428999"/>
            <a:ext cx="4573153" cy="3231903"/>
          </a:xfrm>
          <a:prstGeom prst="rect">
            <a:avLst/>
          </a:prstGeom>
          <a:noFill/>
          <a:ln w="9525">
            <a:noFill/>
            <a:miter lim="800000"/>
            <a:headEnd/>
            <a:tailEnd/>
          </a:ln>
        </p:spPr>
      </p:pic>
      <p:pic>
        <p:nvPicPr>
          <p:cNvPr id="6" name="Content Placeholder 3" descr="Red.jpg"/>
          <p:cNvPicPr>
            <a:picLocks noChangeAspect="1"/>
          </p:cNvPicPr>
          <p:nvPr/>
        </p:nvPicPr>
        <p:blipFill>
          <a:blip r:embed="rId4" cstate="print"/>
          <a:stretch>
            <a:fillRect/>
          </a:stretch>
        </p:blipFill>
        <p:spPr bwMode="auto">
          <a:xfrm>
            <a:off x="4572000" y="152401"/>
            <a:ext cx="4572000" cy="3231088"/>
          </a:xfrm>
          <a:prstGeom prst="rect">
            <a:avLst/>
          </a:prstGeom>
          <a:noFill/>
          <a:ln w="9525">
            <a:noFill/>
            <a:miter lim="800000"/>
            <a:headEnd/>
            <a:tailEnd/>
          </a:ln>
        </p:spPr>
      </p:pic>
      <p:pic>
        <p:nvPicPr>
          <p:cNvPr id="7" name="Content Placeholder 3" descr="Red.jpg"/>
          <p:cNvPicPr>
            <a:picLocks noChangeAspect="1"/>
          </p:cNvPicPr>
          <p:nvPr/>
        </p:nvPicPr>
        <p:blipFill>
          <a:blip r:embed="rId5" cstate="print"/>
          <a:stretch>
            <a:fillRect/>
          </a:stretch>
        </p:blipFill>
        <p:spPr bwMode="auto">
          <a:xfrm>
            <a:off x="4572000" y="3428999"/>
            <a:ext cx="4572000" cy="3231089"/>
          </a:xfrm>
          <a:prstGeom prst="rect">
            <a:avLst/>
          </a:prstGeom>
          <a:noFill/>
          <a:ln w="9525">
            <a:noFill/>
            <a:miter lim="800000"/>
            <a:headEnd/>
            <a:tailEnd/>
          </a:ln>
        </p:spPr>
      </p:pic>
    </p:spTree>
  </p:cSld>
  <p:clrMapOvr>
    <a:masterClrMapping/>
  </p:clrMapOvr>
  <p:transition xmlns:p14="http://schemas.microsoft.com/office/powerpoint/2010/mai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admin\Pictures\femto cat2\rotary new projs\Pseudoexfoliation\Police attack\0aa8ca620f51e54244c7d17822a1c795.jpg"/>
          <p:cNvPicPr>
            <a:picLocks noChangeAspect="1" noChangeArrowheads="1"/>
          </p:cNvPicPr>
          <p:nvPr/>
        </p:nvPicPr>
        <p:blipFill>
          <a:blip r:embed="rId2" cstate="print"/>
          <a:srcRect/>
          <a:stretch>
            <a:fillRect/>
          </a:stretch>
        </p:blipFill>
        <p:spPr bwMode="auto">
          <a:xfrm>
            <a:off x="685800" y="1524000"/>
            <a:ext cx="8134446" cy="5181600"/>
          </a:xfrm>
          <a:prstGeom prst="rect">
            <a:avLst/>
          </a:prstGeom>
          <a:noFill/>
          <a:ln w="9525">
            <a:noFill/>
            <a:miter lim="800000"/>
            <a:headEnd/>
            <a:tailEnd/>
          </a:ln>
        </p:spPr>
      </p:pic>
      <p:pic>
        <p:nvPicPr>
          <p:cNvPr id="67587" name="Picture 3" descr="C:\Users\admin\Desktop\Rotary emblems\Rotary emblem on blue velvet.gif"/>
          <p:cNvPicPr>
            <a:picLocks noChangeAspect="1" noChangeArrowheads="1"/>
          </p:cNvPicPr>
          <p:nvPr/>
        </p:nvPicPr>
        <p:blipFill>
          <a:blip r:embed="rId3" cstate="print"/>
          <a:srcRect/>
          <a:stretch>
            <a:fillRect/>
          </a:stretch>
        </p:blipFill>
        <p:spPr bwMode="auto">
          <a:xfrm>
            <a:off x="8077200" y="0"/>
            <a:ext cx="1295400" cy="1295400"/>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0" y="0"/>
            <a:ext cx="3265169" cy="1219200"/>
          </a:xfrm>
          <a:prstGeom prst="rect">
            <a:avLst/>
          </a:prstGeom>
          <a:noFill/>
          <a:ln w="9525">
            <a:noFill/>
            <a:miter lim="800000"/>
            <a:headEnd/>
            <a:tailEnd/>
          </a:ln>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1828800"/>
            <a:ext cx="7772400" cy="1470025"/>
          </a:xfrm>
        </p:spPr>
        <p:txBody>
          <a:bodyPr/>
          <a:lstStyle/>
          <a:p>
            <a:r>
              <a:rPr lang="en-US" dirty="0" smtClean="0"/>
              <a:t>It will be a magnificent event and Rotary District 3141 can, and will be, truly proud of it </a:t>
            </a:r>
            <a:endParaRPr lang="en-US" dirty="0"/>
          </a:p>
        </p:txBody>
      </p:sp>
      <p:sp>
        <p:nvSpPr>
          <p:cNvPr id="5" name="Subtitle 4"/>
          <p:cNvSpPr>
            <a:spLocks noGrp="1"/>
          </p:cNvSpPr>
          <p:nvPr>
            <p:ph type="subTitle" idx="1"/>
          </p:nvPr>
        </p:nvSpPr>
        <p:spPr/>
        <p:txBody>
          <a:bodyPr/>
          <a:lstStyle/>
          <a:p>
            <a:endParaRPr lang="en-US" dirty="0"/>
          </a:p>
        </p:txBody>
      </p:sp>
      <p:pic>
        <p:nvPicPr>
          <p:cNvPr id="1026" name="Picture 2" descr="C:\Users\admin\Pictures\diabetes pamphlets\lrg_awardwinning1.jpg"/>
          <p:cNvPicPr>
            <a:picLocks noChangeAspect="1" noChangeArrowheads="1"/>
          </p:cNvPicPr>
          <p:nvPr/>
        </p:nvPicPr>
        <p:blipFill>
          <a:blip r:embed="rId2" cstate="print"/>
          <a:srcRect/>
          <a:stretch>
            <a:fillRect/>
          </a:stretch>
        </p:blipFill>
        <p:spPr bwMode="auto">
          <a:xfrm>
            <a:off x="2057400" y="3886200"/>
            <a:ext cx="5562600" cy="2590800"/>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Rotary emblems\Rotray emblem on wood plate.jpg"/>
          <p:cNvPicPr>
            <a:picLocks noChangeAspect="1" noChangeArrowheads="1"/>
          </p:cNvPicPr>
          <p:nvPr/>
        </p:nvPicPr>
        <p:blipFill>
          <a:blip r:embed="rId2" cstate="print"/>
          <a:srcRect t="12500" b="12500"/>
          <a:stretch>
            <a:fillRect/>
          </a:stretch>
        </p:blipFill>
        <p:spPr bwMode="auto">
          <a:xfrm>
            <a:off x="0" y="0"/>
            <a:ext cx="1905000" cy="1428750"/>
          </a:xfrm>
          <a:prstGeom prst="rect">
            <a:avLst/>
          </a:prstGeom>
          <a:noFill/>
          <a:ln w="9525">
            <a:noFill/>
            <a:miter lim="800000"/>
            <a:headEnd/>
            <a:tailEnd/>
          </a:ln>
        </p:spPr>
      </p:pic>
      <p:pic>
        <p:nvPicPr>
          <p:cNvPr id="2050" name="Picture 2" descr="C:\Users\admin\Pictures\diabetes pamphlets\thank_you_graphic_1074454002.png"/>
          <p:cNvPicPr>
            <a:picLocks noChangeAspect="1" noChangeArrowheads="1"/>
          </p:cNvPicPr>
          <p:nvPr/>
        </p:nvPicPr>
        <p:blipFill>
          <a:blip r:embed="rId3" cstate="print"/>
          <a:srcRect/>
          <a:stretch>
            <a:fillRect/>
          </a:stretch>
        </p:blipFill>
        <p:spPr bwMode="auto">
          <a:xfrm>
            <a:off x="2133600" y="2362200"/>
            <a:ext cx="5181600" cy="3435727"/>
          </a:xfrm>
          <a:prstGeom prst="rect">
            <a:avLst/>
          </a:prstGeom>
          <a:noFill/>
        </p:spPr>
      </p:pic>
      <p:pic>
        <p:nvPicPr>
          <p:cNvPr id="4" name="Content Placeholder 7" descr="l0go.jpg"/>
          <p:cNvPicPr>
            <a:picLocks noChangeAspect="1"/>
          </p:cNvPicPr>
          <p:nvPr/>
        </p:nvPicPr>
        <p:blipFill>
          <a:blip r:embed="rId4" cstate="print"/>
          <a:stretch>
            <a:fillRect/>
          </a:stretch>
        </p:blipFill>
        <p:spPr bwMode="auto">
          <a:xfrm>
            <a:off x="7750175" y="0"/>
            <a:ext cx="1393826" cy="1371600"/>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2740581" y="0"/>
            <a:ext cx="3265169" cy="1219200"/>
          </a:xfrm>
          <a:prstGeom prst="rect">
            <a:avLst/>
          </a:prstGeom>
          <a:noFill/>
          <a:ln w="9525">
            <a:noFill/>
            <a:miter lim="800000"/>
            <a:headEnd/>
            <a:tailEnd/>
          </a:ln>
          <a:effectLst/>
        </p:spPr>
      </p:pic>
    </p:spTree>
  </p:cSld>
  <p:clrMapOvr>
    <a:masterClrMapping/>
  </p:clrMapOvr>
  <p:transition xmlns:p14="http://schemas.microsoft.com/office/powerpoint/2010/mai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solidFill>
                  <a:srgbClr val="FFFF00"/>
                </a:solidFill>
              </a:rPr>
              <a:t>Diabetes and India</a:t>
            </a:r>
          </a:p>
        </p:txBody>
      </p:sp>
      <p:sp>
        <p:nvSpPr>
          <p:cNvPr id="6147" name="Content Placeholder 2"/>
          <p:cNvSpPr>
            <a:spLocks noGrp="1"/>
          </p:cNvSpPr>
          <p:nvPr>
            <p:ph idx="1"/>
          </p:nvPr>
        </p:nvSpPr>
        <p:spPr/>
        <p:txBody>
          <a:bodyPr/>
          <a:lstStyle/>
          <a:p>
            <a:r>
              <a:rPr lang="en-US" b="1" dirty="0" smtClean="0"/>
              <a:t>India is facing an epidemic of diabetes. At present, confirmed diabetes patients in India are 67 million, with another 30 million in pre-diabetes group.</a:t>
            </a:r>
          </a:p>
          <a:p>
            <a:r>
              <a:rPr lang="en-US" b="1" dirty="0" smtClean="0"/>
              <a:t> </a:t>
            </a:r>
            <a:r>
              <a:rPr lang="en-US" b="1" u="sng" dirty="0" smtClean="0"/>
              <a:t>By 2030, India will have the largest number of diabetic patients in the world</a:t>
            </a:r>
            <a:r>
              <a:rPr lang="en-US" b="1" dirty="0" smtClean="0"/>
              <a:t>. </a:t>
            </a:r>
          </a:p>
          <a:p>
            <a:endParaRPr lang="en-US" dirty="0" smtClean="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304800"/>
            <a:ext cx="9144000" cy="990600"/>
          </a:xfrm>
        </p:spPr>
        <p:txBody>
          <a:bodyPr/>
          <a:lstStyle/>
          <a:p>
            <a:r>
              <a:rPr lang="en-US" sz="2800" dirty="0" smtClean="0">
                <a:solidFill>
                  <a:srgbClr val="FFFF00"/>
                </a:solidFill>
              </a:rPr>
              <a:t>Maharashtra .. The Diabetic Capitol of India</a:t>
            </a:r>
          </a:p>
        </p:txBody>
      </p:sp>
      <p:sp>
        <p:nvSpPr>
          <p:cNvPr id="7171" name="Content Placeholder 2"/>
          <p:cNvSpPr>
            <a:spLocks noGrp="1"/>
          </p:cNvSpPr>
          <p:nvPr>
            <p:ph idx="1"/>
          </p:nvPr>
        </p:nvSpPr>
        <p:spPr>
          <a:xfrm>
            <a:off x="685800" y="1524000"/>
            <a:ext cx="4419600" cy="5105400"/>
          </a:xfrm>
        </p:spPr>
        <p:txBody>
          <a:bodyPr/>
          <a:lstStyle/>
          <a:p>
            <a:r>
              <a:rPr lang="en-US" sz="2400" b="1" dirty="0" smtClean="0"/>
              <a:t>A large community study conducted by the Indian Council of Medical Research (ICMR) showed low rates  states of Northern India (Chandigarh 0.12 million, Jharkhand 0.96 million) South India 2,1 million  as compared to Maharashtra (9.2 million)</a:t>
            </a:r>
          </a:p>
        </p:txBody>
      </p:sp>
      <p:pic>
        <p:nvPicPr>
          <p:cNvPr id="7172" name="Picture 2" descr="C:\Users\admin\Pictures\femto cat2\rotary new projs\Pseudoexfoliation\Police attack\Event management\maharashtra-map.jpg"/>
          <p:cNvPicPr>
            <a:picLocks noChangeAspect="1" noChangeArrowheads="1"/>
          </p:cNvPicPr>
          <p:nvPr/>
        </p:nvPicPr>
        <p:blipFill>
          <a:blip r:embed="rId2" cstate="print"/>
          <a:srcRect/>
          <a:stretch>
            <a:fillRect/>
          </a:stretch>
        </p:blipFill>
        <p:spPr bwMode="auto">
          <a:xfrm>
            <a:off x="5105400" y="1447800"/>
            <a:ext cx="3881438" cy="4791075"/>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defRPr/>
            </a:pPr>
            <a:r>
              <a:rPr lang="en-US" dirty="0" smtClean="0">
                <a:solidFill>
                  <a:srgbClr val="FFFF00"/>
                </a:solidFill>
              </a:rPr>
              <a:t>What Can Happen if Diabetes Is Not Under Control</a:t>
            </a:r>
            <a:endParaRPr lang="en-US" dirty="0">
              <a:solidFill>
                <a:srgbClr val="FFFF00"/>
              </a:solidFill>
            </a:endParaRPr>
          </a:p>
        </p:txBody>
      </p:sp>
      <p:sp>
        <p:nvSpPr>
          <p:cNvPr id="5" name="Content Placeholder 4"/>
          <p:cNvSpPr>
            <a:spLocks noGrp="1"/>
          </p:cNvSpPr>
          <p:nvPr>
            <p:ph idx="1"/>
          </p:nvPr>
        </p:nvSpPr>
        <p:spPr>
          <a:xfrm>
            <a:off x="533400" y="1524000"/>
            <a:ext cx="5486400" cy="5029200"/>
          </a:xfrm>
        </p:spPr>
        <p:txBody>
          <a:bodyPr>
            <a:normAutofit fontScale="92500" lnSpcReduction="20000"/>
          </a:bodyPr>
          <a:lstStyle/>
          <a:p>
            <a:pPr>
              <a:defRPr/>
            </a:pPr>
            <a:r>
              <a:rPr lang="en-US" u="sng" dirty="0" smtClean="0"/>
              <a:t>Indians develop diabetes at an earlier age , it moves faster and has a higher rate of complication  almost three times the world wide figures </a:t>
            </a:r>
          </a:p>
          <a:p>
            <a:pPr>
              <a:defRPr/>
            </a:pPr>
            <a:r>
              <a:rPr lang="en-US" dirty="0" smtClean="0"/>
              <a:t>: </a:t>
            </a:r>
          </a:p>
          <a:p>
            <a:pPr>
              <a:defRPr/>
            </a:pPr>
            <a:r>
              <a:rPr lang="en-US" dirty="0" smtClean="0"/>
              <a:t>Neuropathy (24.6%), </a:t>
            </a:r>
          </a:p>
          <a:p>
            <a:pPr>
              <a:defRPr/>
            </a:pPr>
            <a:r>
              <a:rPr lang="en-US" dirty="0" smtClean="0"/>
              <a:t>Cardiovascular (23.6%), </a:t>
            </a:r>
          </a:p>
          <a:p>
            <a:pPr>
              <a:defRPr/>
            </a:pPr>
            <a:r>
              <a:rPr lang="en-US" dirty="0" smtClean="0"/>
              <a:t>Renal failure (21.1%), </a:t>
            </a:r>
          </a:p>
          <a:p>
            <a:pPr>
              <a:defRPr/>
            </a:pPr>
            <a:r>
              <a:rPr lang="en-US" dirty="0" smtClean="0"/>
              <a:t>Eye problems(16.6%) and </a:t>
            </a:r>
          </a:p>
          <a:p>
            <a:pPr>
              <a:defRPr/>
            </a:pPr>
            <a:r>
              <a:rPr lang="en-US" dirty="0" smtClean="0"/>
              <a:t>Foot complications (5.1%).</a:t>
            </a:r>
          </a:p>
          <a:p>
            <a:pPr>
              <a:defRPr/>
            </a:pPr>
            <a:endParaRPr lang="en-US" dirty="0"/>
          </a:p>
        </p:txBody>
      </p:sp>
      <p:pic>
        <p:nvPicPr>
          <p:cNvPr id="8196" name="Picture 2" descr="C:\Users\admin\Pictures\femto cat2\rotary new projs\Pseudoexfoliation\Police attack\Event management\Diabetes-complications.jpg"/>
          <p:cNvPicPr>
            <a:picLocks noChangeAspect="1" noChangeArrowheads="1"/>
          </p:cNvPicPr>
          <p:nvPr/>
        </p:nvPicPr>
        <p:blipFill>
          <a:blip r:embed="rId2" cstate="print"/>
          <a:srcRect/>
          <a:stretch>
            <a:fillRect/>
          </a:stretch>
        </p:blipFill>
        <p:spPr bwMode="auto">
          <a:xfrm>
            <a:off x="5943600" y="1905000"/>
            <a:ext cx="3009900" cy="3886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1219200" y="2057400"/>
            <a:ext cx="6477000" cy="1066800"/>
          </a:xfrm>
        </p:spPr>
        <p:txBody>
          <a:bodyPr/>
          <a:lstStyle/>
          <a:p>
            <a:r>
              <a:rPr lang="en-US" dirty="0" smtClean="0">
                <a:solidFill>
                  <a:srgbClr val="FFFF00"/>
                </a:solidFill>
                <a:effectLst>
                  <a:outerShdw blurRad="38100" dist="38100" dir="2700000" algn="tl">
                    <a:srgbClr val="000000">
                      <a:alpha val="43137"/>
                    </a:srgbClr>
                  </a:outerShdw>
                </a:effectLst>
              </a:rPr>
              <a:t>How are we going to conduct  the Diabetic Awareness and Control campaign</a:t>
            </a:r>
          </a:p>
        </p:txBody>
      </p:sp>
      <p:sp>
        <p:nvSpPr>
          <p:cNvPr id="22531" name="Subtitle 2"/>
          <p:cNvSpPr>
            <a:spLocks noGrp="1"/>
          </p:cNvSpPr>
          <p:nvPr>
            <p:ph type="subTitle" idx="1"/>
          </p:nvPr>
        </p:nvSpPr>
        <p:spPr>
          <a:xfrm>
            <a:off x="1143000" y="3886200"/>
            <a:ext cx="6400800" cy="990600"/>
          </a:xfrm>
        </p:spPr>
        <p:txBody>
          <a:bodyPr/>
          <a:lstStyle/>
          <a:p>
            <a:endParaRPr lang="en-US" smtClean="0"/>
          </a:p>
        </p:txBody>
      </p:sp>
      <p:pic>
        <p:nvPicPr>
          <p:cNvPr id="22532" name="Picture 2" descr="C:\Users\admin\Desktop\Rotary emblems\Rotary emblem new.jpg"/>
          <p:cNvPicPr>
            <a:picLocks noChangeAspect="1" noChangeArrowheads="1"/>
          </p:cNvPicPr>
          <p:nvPr/>
        </p:nvPicPr>
        <p:blipFill>
          <a:blip r:embed="rId2" cstate="print"/>
          <a:srcRect/>
          <a:stretch>
            <a:fillRect/>
          </a:stretch>
        </p:blipFill>
        <p:spPr bwMode="auto">
          <a:xfrm>
            <a:off x="0" y="0"/>
            <a:ext cx="1295400" cy="1295400"/>
          </a:xfrm>
          <a:prstGeom prst="rect">
            <a:avLst/>
          </a:prstGeom>
          <a:noFill/>
          <a:ln w="9525">
            <a:noFill/>
            <a:miter lim="800000"/>
            <a:headEnd/>
            <a:tailEnd/>
          </a:ln>
        </p:spPr>
      </p:pic>
      <p:pic>
        <p:nvPicPr>
          <p:cNvPr id="22533" name="Picture 2" descr="C:\Users\admin\Pictures\femto cat2\rotary new projs\Pseudoexfoliation\Police attack\action_plan.png"/>
          <p:cNvPicPr>
            <a:picLocks noChangeAspect="1" noChangeArrowheads="1"/>
          </p:cNvPicPr>
          <p:nvPr/>
        </p:nvPicPr>
        <p:blipFill>
          <a:blip r:embed="rId3" cstate="print"/>
          <a:srcRect/>
          <a:stretch>
            <a:fillRect/>
          </a:stretch>
        </p:blipFill>
        <p:spPr bwMode="auto">
          <a:xfrm>
            <a:off x="2057400" y="3916363"/>
            <a:ext cx="4667250" cy="1741487"/>
          </a:xfrm>
          <a:prstGeom prst="rect">
            <a:avLst/>
          </a:prstGeom>
          <a:noFill/>
          <a:ln w="9525">
            <a:noFill/>
            <a:miter lim="800000"/>
            <a:headEnd/>
            <a:tailEnd/>
          </a:ln>
        </p:spPr>
      </p:pic>
      <p:pic>
        <p:nvPicPr>
          <p:cNvPr id="6" name="Content Placeholder 7" descr="l0go.jpg"/>
          <p:cNvPicPr>
            <a:picLocks noChangeAspect="1"/>
          </p:cNvPicPr>
          <p:nvPr/>
        </p:nvPicPr>
        <p:blipFill>
          <a:blip r:embed="rId4" cstate="print"/>
          <a:stretch>
            <a:fillRect/>
          </a:stretch>
        </p:blipFill>
        <p:spPr bwMode="auto">
          <a:xfrm>
            <a:off x="7905045" y="0"/>
            <a:ext cx="1238956" cy="1219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Diabetes&amp;quot;&quot;/&gt;&lt;property id=&quot;20307&quot; value=&quot;271&quot;/&gt;&lt;/object&gt;&lt;object type=&quot;3&quot; unique_id=&quot;10005&quot;&gt;&lt;property id=&quot;20148&quot; value=&quot;5&quot;/&gt;&lt;property id=&quot;20300&quot; value=&quot;Slide 2 - &amp;quot;Diabetes&amp;quot;&quot;/&gt;&lt;property id=&quot;20307&quot; value=&quot;495&quot;/&gt;&lt;/object&gt;&lt;object type=&quot;3&quot; unique_id=&quot;10006&quot;&gt;&lt;property id=&quot;20148&quot; value=&quot;5&quot;/&gt;&lt;property id=&quot;20300&quot; value=&quot;Slide 3 - &amp;quot;Pathophysiology of Diabetes&amp;quot;&quot;/&gt;&lt;property id=&quot;20307&quot; value=&quot;273&quot;/&gt;&lt;/object&gt;&lt;object type=&quot;3&quot; unique_id=&quot;10007&quot;&gt;&lt;property id=&quot;20148&quot; value=&quot;5&quot;/&gt;&lt;property id=&quot;20300&quot; value=&quot;Slide 4 - &amp;quot;Pathophysiology of Diabetes&amp;quot;&quot;/&gt;&lt;property id=&quot;20307&quot; value=&quot;275&quot;/&gt;&lt;/object&gt;&lt;object type=&quot;3&quot; unique_id=&quot;10008&quot;&gt;&lt;property id=&quot;20148&quot; value=&quot;5&quot;/&gt;&lt;property id=&quot;20300&quot; value=&quot;Slide 5 - &amp;quot;Pathophysiology of Diabetes&amp;quot;&quot;/&gt;&lt;property id=&quot;20307&quot; value=&quot;276&quot;/&gt;&lt;/object&gt;&lt;object type=&quot;3&quot; unique_id=&quot;10009&quot;&gt;&lt;property id=&quot;20148&quot; value=&quot;5&quot;/&gt;&lt;property id=&quot;20300&quot; value=&quot;Slide 6 - &amp;quot;Blood glucose regulation&amp;quot;&quot;/&gt;&lt;property id=&quot;20307&quot; value=&quot;278&quot;/&gt;&lt;/object&gt;&lt;object type=&quot;3&quot; unique_id=&quot;10010&quot;&gt;&lt;property id=&quot;20148&quot; value=&quot;5&quot;/&gt;&lt;property id=&quot;20300&quot; value=&quot;Slide 7 - &amp;quot;Type 2 diabetes&amp;quot;&quot;/&gt;&lt;property id=&quot;20307&quot; value=&quot;460&quot;/&gt;&lt;/object&gt;&lt;object type=&quot;3&quot; unique_id=&quot;10011&quot;&gt;&lt;property id=&quot;20148&quot; value=&quot;5&quot;/&gt;&lt;property id=&quot;20300&quot; value=&quot;Slide 8 - &amp;quot;Natural History of Diabetes&amp;#x0D;&amp;#x0A;&amp;quot;&quot;/&gt;&lt;property id=&quot;20307&quot; value=&quot;300&quot;/&gt;&lt;/object&gt;&lt;object type=&quot;3&quot; unique_id=&quot;10012&quot;&gt;&lt;property id=&quot;20148&quot; value=&quot;5&quot;/&gt;&lt;property id=&quot;20300&quot; value=&quot;Slide 9 - &amp;quot;Diagnosing diabetes&amp;quot;&quot;/&gt;&lt;property id=&quot;20307&quot; value=&quot;443&quot;/&gt;&lt;/object&gt;&lt;object type=&quot;3&quot; unique_id=&quot;10013&quot;&gt;&lt;property id=&quot;20148&quot; value=&quot;5&quot;/&gt;&lt;property id=&quot;20300&quot; value=&quot;Slide 10 - &amp;quot;Risk factors for type 2 diabetes&amp;quot;&quot;/&gt;&lt;property id=&quot;20307&quot; value=&quot;284&quot;/&gt;&lt;/object&gt;&lt;object type=&quot;3&quot; unique_id=&quot;10014&quot;&gt;&lt;property id=&quot;20148&quot; value=&quot;5&quot;/&gt;&lt;property id=&quot;20300&quot; value=&quot;Slide 11 - &amp;quot;Hyperglycemia Can Cause Serious Long-Term Problems&amp;quot;&quot;/&gt;&lt;property id=&quot;20307&quot; value=&quot;304&quot;/&gt;&lt;/object&gt;&lt;object type=&quot;3&quot; unique_id=&quot;10015&quot;&gt;&lt;property id=&quot;20148&quot; value=&quot;5&quot;/&gt;&lt;property id=&quot;20300&quot; value=&quot;Slide 12 - &amp;quot;Blood Glucose Targets for Adults&amp;quot;&quot;/&gt;&lt;property id=&quot;20307&quot; value=&quot;305&quot;/&gt;&lt;/object&gt;&lt;object type=&quot;3&quot; unique_id=&quot;10016&quot;&gt;&lt;property id=&quot;20148&quot; value=&quot;5&quot;/&gt;&lt;property id=&quot;20300&quot; value=&quot;Slide 13 - &amp;quot;When &amp;amp; How Often &amp;#x0D;&amp;#x0A;Should I Be Testing?&amp;quot;&quot;/&gt;&lt;property id=&quot;20307&quot; value=&quot;329&quot;/&gt;&lt;/object&gt;&lt;object type=&quot;3&quot; unique_id=&quot;10017&quot;&gt;&lt;property id=&quot;20148&quot; value=&quot;5&quot;/&gt;&lt;property id=&quot;20300&quot; value=&quot;Slide 14 - &amp;quot;Test at Alternating Times &amp;#x0D;&amp;#x0A;of the Day &amp;#x0D;&amp;#x0A;Before or 2 Hours After Eating&amp;quot;&quot;/&gt;&lt;property id=&quot;20307&quot; value=&quot;330&quot;/&gt;&lt;/object&gt;&lt;object type=&quot;3&quot; unique_id=&quot;10018&quot;&gt;&lt;property id=&quot;20148&quot; value=&quot;5&quot;/&gt;&lt;property id=&quot;20300&quot; value=&quot;Slide 15 - &amp;quot;Meal plan works like this&amp;quot;&quot;/&gt;&lt;property id=&quot;20307&quot; value=&quot;464&quot;/&gt;&lt;/object&gt;&lt;object type=&quot;3&quot; unique_id=&quot;10019&quot;&gt;&lt;property id=&quot;20148&quot; value=&quot;5&quot;/&gt;&lt;property id=&quot;20300&quot; value=&quot;Slide 16 - &amp;quot;Meal plan works like this&amp;quot;&quot;/&gt;&lt;property id=&quot;20307&quot; value=&quot;465&quot;/&gt;&lt;/object&gt;&lt;object type=&quot;3&quot; unique_id=&quot;10020&quot;&gt;&lt;property id=&quot;20148&quot; value=&quot;5&quot;/&gt;&lt;property id=&quot;20300&quot; value=&quot;Slide 17 - &amp;quot;Hypoglycemic Symptoms&amp;quot;&quot;/&gt;&lt;property id=&quot;20307&quot; value=&quot;347&quot;/&gt;&lt;/object&gt;&lt;object type=&quot;3&quot; unique_id=&quot;10021&quot;&gt;&lt;property id=&quot;20148&quot; value=&quot;5&quot;/&gt;&lt;property id=&quot;20300&quot; value=&quot;Slide 18&quot;/&gt;&lt;property id=&quot;20307&quot; value=&quot;349&quot;/&gt;&lt;/object&gt;&lt;object type=&quot;3&quot; unique_id=&quot;10022&quot;&gt;&lt;property id=&quot;20148&quot; value=&quot;5&quot;/&gt;&lt;property id=&quot;20300&quot; value=&quot;Slide 19&quot;/&gt;&lt;property id=&quot;20307&quot; value=&quot;350&quot;/&gt;&lt;/object&gt;&lt;object type=&quot;3&quot; unique_id=&quot;10023&quot;&gt;&lt;property id=&quot;20148&quot; value=&quot;5&quot;/&gt;&lt;property id=&quot;20300&quot; value=&quot;Slide 20 - &amp;quot;How to care for yourself when &amp;#x0D;&amp;#x0A;you’re hypoglycemic&amp;quot;&quot;/&gt;&lt;property id=&quot;20307&quot; value=&quot;348&quot;/&gt;&lt;/object&gt;&lt;object type=&quot;3&quot; unique_id=&quot;10024&quot;&gt;&lt;property id=&quot;20148&quot; value=&quot;5&quot;/&gt;&lt;property id=&quot;20300&quot; value=&quot;Slide 21 - &amp;quot;HbA1c: the blood test with a memory&amp;quot;&quot;/&gt;&lt;property id=&quot;20307&quot; value=&quot;355&quot;/&gt;&lt;/object&gt;&lt;object type=&quot;3&quot; unique_id=&quot;10025&quot;&gt;&lt;property id=&quot;20148&quot; value=&quot;5&quot;/&gt;&lt;property id=&quot;20300&quot; value=&quot;Slide 22&quot;/&gt;&lt;property id=&quot;20307&quot; value=&quot;363&quot;/&gt;&lt;/object&gt;&lt;object type=&quot;3&quot; unique_id=&quot;10026&quot;&gt;&lt;property id=&quot;20148&quot; value=&quot;5&quot;/&gt;&lt;property id=&quot;20300&quot; value=&quot;Slide 23 - &amp;quot;Introduction to self-management&amp;quot;&quot;/&gt;&lt;property id=&quot;20307&quot; value=&quot;484&quot;/&gt;&lt;/object&gt;&lt;object type=&quot;3&quot; unique_id=&quot;10027&quot;&gt;&lt;property id=&quot;20148&quot; value=&quot;5&quot;/&gt;&lt;property id=&quot;20300&quot; value=&quot;Slide 24 - &amp;quot;Good News About Physical Activity&amp;quot;&quot;/&gt;&lt;property id=&quot;20307&quot; value=&quot;369&quot;/&gt;&lt;/object&gt;&lt;object type=&quot;3&quot; unique_id=&quot;10028&quot;&gt;&lt;property id=&quot;20148&quot; value=&quot;5&quot;/&gt;&lt;property id=&quot;20300&quot; value=&quot;Slide 25 - &amp;quot;Can’t exercise?&amp;quot;&quot;/&gt;&lt;property id=&quot;20307&quot; value=&quot;469&quot;/&gt;&lt;/object&gt;&lt;object type=&quot;3&quot; unique_id=&quot;10029&quot;&gt;&lt;property id=&quot;20148&quot; value=&quot;5&quot;/&gt;&lt;property id=&quot;20300&quot; value=&quot;Slide 26 - &amp;quot;Exercise is boring.&amp;quot;&quot;/&gt;&lt;property id=&quot;20307&quot; value=&quot;494&quot;/&gt;&lt;/object&gt;&lt;object type=&quot;3&quot; unique_id=&quot;10030&quot;&gt;&lt;property id=&quot;20148&quot; value=&quot;5&quot;/&gt;&lt;property id=&quot;20300&quot; value=&quot;Slide 27 - &amp;quot;Tips for Safe Physical Activity&amp;quot;&quot;/&gt;&lt;property id=&quot;20307&quot; value=&quot;373&quot;/&gt;&lt;/object&gt;&lt;object type=&quot;3&quot; unique_id=&quot;10031&quot;&gt;&lt;property id=&quot;20148&quot; value=&quot;5&quot;/&gt;&lt;property id=&quot;20300&quot; value=&quot;Slide 28 - &amp;quot;Long-Term Complications&amp;quot;&quot;/&gt;&lt;property id=&quot;20307&quot; value=&quot;382&quot;/&gt;&lt;/object&gt;&lt;object type=&quot;3&quot; unique_id=&quot;10032&quot;&gt;&lt;property id=&quot;20148&quot; value=&quot;5&quot;/&gt;&lt;property id=&quot;20300&quot; value=&quot;Slide 29 - &amp;quot;Hyperglycemia Can Cause Serious Long-Term Problems&amp;quot;&quot;/&gt;&lt;property id=&quot;20307&quot; value=&quot;384&quot;/&gt;&lt;/object&gt;&lt;object type=&quot;3&quot; unique_id=&quot;10033&quot;&gt;&lt;property id=&quot;20148&quot; value=&quot;5&quot;/&gt;&lt;property id=&quot;20300&quot; value=&quot;Slide 30 - &amp;quot;Diabetes-CVD Facts&amp;quot;&quot;/&gt;&lt;property id=&quot;20307&quot; value=&quot;481&quot;/&gt;&lt;/object&gt;&lt;object type=&quot;3&quot; unique_id=&quot;10034&quot;&gt;&lt;property id=&quot;20148&quot; value=&quot;5&quot;/&gt;&lt;property id=&quot;20300&quot; value=&quot;Slide 31 - &amp;quot;ABC’s&amp;quot;&quot;/&gt;&lt;property id=&quot;20307&quot; value=&quot;483&quot;/&gt;&lt;/object&gt;&lt;object type=&quot;3&quot; unique_id=&quot;10035&quot;&gt;&lt;property id=&quot;20148&quot; value=&quot;5&quot;/&gt;&lt;property id=&quot;20300&quot; value=&quot;Slide 32 - &amp;quot;Good News for Type 1 Diabetes&amp;quot;&quot;/&gt;&lt;property id=&quot;20307&quot; value=&quot;389&quot;/&gt;&lt;/object&gt;&lt;object type=&quot;3&quot; unique_id=&quot;10036&quot;&gt;&lt;property id=&quot;20148&quot; value=&quot;5&quot;/&gt;&lt;property id=&quot;20300&quot; value=&quot;Slide 33 - &amp;quot;Good News for Type 2 Diabetes&amp;quot;&quot;/&gt;&lt;property id=&quot;20307&quot; value=&quot;390&quot;/&gt;&lt;/object&gt;&lt;object type=&quot;3&quot; unique_id=&quot;10037&quot;&gt;&lt;property id=&quot;20148&quot; value=&quot;5&quot;/&gt;&lt;property id=&quot;20300&quot; value=&quot;Slide 34 - &amp;quot;Take Steps to Reduce Risk Factors for Heart Disease&amp;quot;&quot;/&gt;&lt;property id=&quot;20307&quot; value=&quot;401&quot;/&gt;&lt;/object&gt;&lt;object type=&quot;3&quot; unique_id=&quot;10038&quot;&gt;&lt;property id=&quot;20148&quot; value=&quot;5&quot;/&gt;&lt;property id=&quot;20300&quot; value=&quot;Slide 35 - &amp;quot;Aspirin Therapy&amp;quot;&quot;/&gt;&lt;property id=&quot;20307&quot; value=&quot;404&quot;/&gt;&lt;/object&gt;&lt;object type=&quot;3&quot; unique_id=&quot;10039&quot;&gt;&lt;property id=&quot;20148&quot; value=&quot;5&quot;/&gt;&lt;property id=&quot;20300&quot; value=&quot;Slide 36 - &amp;quot;Diabetes Can Lead to Nerve and Small Blood Vessel Damage&amp;quot;&quot;/&gt;&lt;property id=&quot;20307&quot; value=&quot;405&quot;/&gt;&lt;/object&gt;&lt;object type=&quot;3&quot; unique_id=&quot;10040&quot;&gt;&lt;property id=&quot;20148&quot; value=&quot;5&quot;/&gt;&lt;property id=&quot;20300&quot; value=&quot;Slide 37 - &amp;quot;Getting regular medical care&amp;quot;&quot;/&gt;&lt;property id=&quot;20307&quot; value=&quot;427&quot;/&gt;&lt;/object&gt;&lt;object type=&quot;3&quot; unique_id=&quot;10041&quot;&gt;&lt;property id=&quot;20148&quot; value=&quot;5&quot;/&gt;&lt;property id=&quot;20300&quot; value=&quot;Slide 39 - &amp;quot;Find Diabetes Educators in Your Area&amp;quot;&quot;/&gt;&lt;property id=&quot;20307&quot; value=&quot;439&quot;/&gt;&lt;/object&gt;&lt;object type=&quot;3&quot; unique_id=&quot;10122&quot;&gt;&lt;property id=&quot;20148&quot; value=&quot;5&quot;/&gt;&lt;property id=&quot;20300&quot; value=&quot;Slide 38 - &amp;quot;Scheme for Lowering Glucose in Type II&amp;quot;&quot;/&gt;&lt;property id=&quot;20307&quot; value=&quot;496&quot;/&gt;&lt;/object&gt;&lt;/object&gt;&lt;/object&gt;&lt;/database&gt;"/>
  <p:tag name="SECTOMILLISECCONVERTED" val="1"/>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4796</TotalTime>
  <Words>1368</Words>
  <Application>Microsoft Macintosh PowerPoint</Application>
  <PresentationFormat>On-screen Show (4:3)</PresentationFormat>
  <Paragraphs>212</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Default Design</vt:lpstr>
      <vt:lpstr>PowerPoint Presentation</vt:lpstr>
      <vt:lpstr>PowerPoint Presentation</vt:lpstr>
      <vt:lpstr>PowerPoint Presentation</vt:lpstr>
      <vt:lpstr>Why are we doing a Diabetic Awareness and Control as a Thrust area in Rotary District 3141 in 2016-2017  </vt:lpstr>
      <vt:lpstr>Diabetes and India</vt:lpstr>
      <vt:lpstr>Diabetes and India</vt:lpstr>
      <vt:lpstr>Maharashtra .. The Diabetic Capitol of India</vt:lpstr>
      <vt:lpstr>What Can Happen if Diabetes Is Not Under Control</vt:lpstr>
      <vt:lpstr>How are we going to conduct  the Diabetic Awareness and Control campaign</vt:lpstr>
      <vt:lpstr>Organizing the Diabetes Awareness and Control program  </vt:lpstr>
      <vt:lpstr>First of all let us understand clearly the Role of the District and the Role of Individual Clubs in organizing this Mega Event </vt:lpstr>
      <vt:lpstr>District Role</vt:lpstr>
      <vt:lpstr>Vital stocking checklist</vt:lpstr>
      <vt:lpstr>Clubs role </vt:lpstr>
      <vt:lpstr>Clubs Role:…  </vt:lpstr>
      <vt:lpstr>The Hub and spoke technique for the Diabetes detection camp</vt:lpstr>
      <vt:lpstr>Finalize Fixed locations </vt:lpstr>
      <vt:lpstr>Mobile Locations with usage of van  </vt:lpstr>
      <vt:lpstr>How will the Diabetes tests  be conducted </vt:lpstr>
      <vt:lpstr>Blood evaluatory checks </vt:lpstr>
      <vt:lpstr>HbA1c?  What is it , What does it mean  </vt:lpstr>
      <vt:lpstr>What is HbA1c? </vt:lpstr>
      <vt:lpstr>PowerPoint Presentation</vt:lpstr>
      <vt:lpstr>Collation and reportage </vt:lpstr>
      <vt:lpstr>Unfortunately Diabetes is associated with multiple  complications</vt:lpstr>
      <vt:lpstr>PowerPoint Presentation</vt:lpstr>
      <vt:lpstr>Thus, after we detect,  the patient will have the option to look after the diabetic complications </vt:lpstr>
      <vt:lpstr>Coordinative centers</vt:lpstr>
      <vt:lpstr> </vt:lpstr>
      <vt:lpstr>PUBLICITY PREPARATION </vt:lpstr>
      <vt:lpstr>Digitally market the event.</vt:lpstr>
      <vt:lpstr>#Effectively using social media</vt:lpstr>
      <vt:lpstr>District will prepare a participants' kits</vt:lpstr>
      <vt:lpstr>PowerPoint Presentation</vt:lpstr>
      <vt:lpstr>At the end of the project : </vt:lpstr>
      <vt:lpstr>PowerPoint Presentation</vt:lpstr>
      <vt:lpstr>Tour for Diabetes</vt:lpstr>
      <vt:lpstr>About the Tour</vt:lpstr>
      <vt:lpstr>About the Tour</vt:lpstr>
      <vt:lpstr>Your District Diabetic Team </vt:lpstr>
      <vt:lpstr>Gratefully acknowledge the contributions</vt:lpstr>
      <vt:lpstr>.</vt:lpstr>
      <vt:lpstr>PowerPoint Presentation</vt:lpstr>
      <vt:lpstr>PowerPoint Presentation</vt:lpstr>
      <vt:lpstr>PowerPoint Presentation</vt:lpstr>
      <vt:lpstr>PowerPoint Presentation</vt:lpstr>
      <vt:lpstr>PowerPoint Presentation</vt:lpstr>
      <vt:lpstr>But how do we look after those we have detected .  Where do we get the finances to care for those who will need it the most  For this I need your help   </vt:lpstr>
      <vt:lpstr>PowerPoint Presentation</vt:lpstr>
      <vt:lpstr>Build the Project  BRICK BY BRICK </vt:lpstr>
      <vt:lpstr>PowerPoint Presentation</vt:lpstr>
      <vt:lpstr>PowerPoint Presentation</vt:lpstr>
      <vt:lpstr>PowerPoint Presentation</vt:lpstr>
      <vt:lpstr>It will be a magnificent event and Rotary District 3141 can, and will be, truly proud of it </vt:lpstr>
      <vt:lpstr>PowerPoint Presentation</vt:lpstr>
    </vt:vector>
  </TitlesOfParts>
  <Company>IHC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cocchapm</dc:creator>
  <cp:lastModifiedBy>Dr.Keiki R.Mehta</cp:lastModifiedBy>
  <cp:revision>401</cp:revision>
  <cp:lastPrinted>2011-09-14T21:11:56Z</cp:lastPrinted>
  <dcterms:created xsi:type="dcterms:W3CDTF">2004-12-07T21:04:57Z</dcterms:created>
  <dcterms:modified xsi:type="dcterms:W3CDTF">2016-03-26T15:49:37Z</dcterms:modified>
</cp:coreProperties>
</file>