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3" r:id="rId11"/>
    <p:sldId id="265" r:id="rId12"/>
    <p:sldId id="271" r:id="rId13"/>
    <p:sldId id="272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7AFB-C6AF-4C9B-B5A1-2969A344F3C3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DTA-2016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969D2-4F74-42FA-B227-BC6C11B20A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DC27B-2AB5-450A-916C-8336F4A14CF7}" type="datetimeFigureOut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DTA-2016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3F0F3-58B3-40E2-9B52-C2FCBD0976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DTA-2016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A7A5-EE75-4100-802D-F695410026BC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9943-2FFD-41B1-8290-BA4728FA53C1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0CB77-5365-48D5-A0AC-CF1FCA91E3DD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DB33-CB9B-4075-8873-14D31B4BE68E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0871-E416-4796-BBD2-24C83D9EA5CB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C57F-B206-4AEA-88F9-6E568AF9FD76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6098-EAFF-4F61-B5A0-493D500E30EE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A7CB-503F-4A42-BB60-8FEC26F82414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16BE6-EB6C-4E3F-82F8-D4BD79272DE3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98E1-E99A-46D7-AA81-737F7E56EAFE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00001-8FCB-44EE-9176-6D9B2FB5A617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E3049-3A43-40BA-A111-DDEF1F640C64}" type="datetime1">
              <a:rPr lang="en-US" smtClean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6D403-E9F1-4F3A-8EE2-13D1DA68AA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THAM a New Begin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1" y="349611"/>
            <a:ext cx="8365679" cy="6203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308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5843022" cy="838200"/>
          </a:xfrm>
          <a:prstGeom prst="rect">
            <a:avLst/>
          </a:prstGeom>
        </p:spPr>
      </p:pic>
      <p:pic>
        <p:nvPicPr>
          <p:cNvPr id="3" name="Picture 2" descr="IMG_8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G_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6576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0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038600"/>
            <a:ext cx="38100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31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4.   </a:t>
            </a:r>
            <a:r>
              <a:rPr lang="en-US" sz="2400" b="1" u="sng" dirty="0" smtClean="0">
                <a:solidFill>
                  <a:schemeClr val="tx1"/>
                </a:solidFill>
              </a:rPr>
              <a:t>HOSPITAL  UPGRADATION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SURVEY LOCAL BMC WARDS / HOSPITALS / DAYCARE CENTRES.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PREPARE LIST OF THINGS REQUIRED.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ARRANGE / FULFILL THE REQUIREMENTS.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VISIT REGULARLY.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SEEK GLOBAL GRANT.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PUT CLUB’S NAME / PROJECT / DONOR’S NAME ETC.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105400" cy="838200"/>
          </a:xfrm>
          <a:prstGeom prst="rect">
            <a:avLst/>
          </a:prstGeom>
        </p:spPr>
      </p:pic>
    </p:spTree>
  </p:cSld>
  <p:clrMapOvr>
    <a:masterClrMapping/>
  </p:clrMapOvr>
  <p:transition spd="med" advTm="30654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4.   </a:t>
            </a:r>
            <a:r>
              <a:rPr lang="en-US" sz="2400" b="1" u="sng" dirty="0" smtClean="0">
                <a:solidFill>
                  <a:schemeClr val="tx1"/>
                </a:solidFill>
              </a:rPr>
              <a:t>HOSPITAL  UPGRADATION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 </a:t>
            </a:r>
            <a:r>
              <a:rPr lang="en-US" sz="2400" b="1" dirty="0" smtClean="0">
                <a:solidFill>
                  <a:schemeClr val="tx1"/>
                </a:solidFill>
              </a:rPr>
              <a:t>BAYVIEW</a:t>
            </a:r>
            <a:r>
              <a:rPr lang="en-US" sz="2400" dirty="0" smtClean="0">
                <a:solidFill>
                  <a:schemeClr val="tx1"/>
                </a:solidFill>
              </a:rPr>
              <a:t> DONATED PORTABLE X-RAY MACHINE TO WADIA HOSPITAL, PAREL.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 </a:t>
            </a:r>
            <a:r>
              <a:rPr lang="en-US" sz="2400" b="1" dirty="0" smtClean="0">
                <a:solidFill>
                  <a:schemeClr val="tx1"/>
                </a:solidFill>
              </a:rPr>
              <a:t>QUEEN’S NECKLACE</a:t>
            </a:r>
            <a:r>
              <a:rPr lang="en-US" sz="2400" dirty="0" smtClean="0">
                <a:solidFill>
                  <a:schemeClr val="tx1"/>
                </a:solidFill>
              </a:rPr>
              <a:t> SPONSORED EQUIPMENTS REQD FOR ‘BLOOD BANK’ @ SOMAIYA HOSPITAL. DONATED ‘TONOMETER’ TO CONWEST JAIN CLINIC, SPONSORING 8 NICU @ RUKMANI HOSPITAL &amp; SET-UP OF ‘LOCAL REHABILITATION CENTRE’.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 </a:t>
            </a:r>
            <a:r>
              <a:rPr lang="en-US" sz="2400" b="1" dirty="0" smtClean="0">
                <a:solidFill>
                  <a:schemeClr val="tx1"/>
                </a:solidFill>
              </a:rPr>
              <a:t>VERSOVA</a:t>
            </a:r>
            <a:r>
              <a:rPr lang="en-US" sz="2400" dirty="0" smtClean="0">
                <a:solidFill>
                  <a:schemeClr val="tx1"/>
                </a:solidFill>
              </a:rPr>
              <a:t> THRU’ GLOBAL GRANT UPGRADED ICU, DONATED MAMMOGRAPHY MACHINE &amp; STARTED NEW OPD AT BSES HOSPITAL. DONATED 5 DIALYSIS MACHINES TO R.K. MISSION HOSPITAL, KHAR.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RCB </a:t>
            </a:r>
            <a:r>
              <a:rPr lang="en-US" sz="2400" b="1" dirty="0" smtClean="0">
                <a:solidFill>
                  <a:schemeClr val="tx1"/>
                </a:solidFill>
              </a:rPr>
              <a:t>JUHU BEACH</a:t>
            </a:r>
            <a:r>
              <a:rPr lang="en-US" sz="2400" dirty="0" smtClean="0">
                <a:solidFill>
                  <a:schemeClr val="tx1"/>
                </a:solidFill>
              </a:rPr>
              <a:t> INSTALLED 7 DIALYSIS MACHINES &amp; A ‘RO PLANT’ AT DR. BABASAHEB AMBEDKAR SHATABDI HOSPITAL, KANDIVALI-WEST. CHARGES RS. 200/-UNDER PPP MODEL WITH MCGM. RUNNING COST BORNE BY NEMINATHJI JAIN FOUNDATION. SPACE PROVIDED BY MCGM.</a:t>
            </a:r>
          </a:p>
          <a:p>
            <a:pPr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RCB </a:t>
            </a:r>
            <a:r>
              <a:rPr lang="en-US" sz="2400" b="1" dirty="0" smtClean="0">
                <a:solidFill>
                  <a:schemeClr val="tx1"/>
                </a:solidFill>
              </a:rPr>
              <a:t>NARIMAN POINT</a:t>
            </a:r>
            <a:r>
              <a:rPr lang="en-US" sz="2400" dirty="0" smtClean="0">
                <a:solidFill>
                  <a:schemeClr val="tx1"/>
                </a:solidFill>
              </a:rPr>
              <a:t> DONATED A DIALYSIS MACHINE TO M. DADHICH HOSPITAL, S’CRUZ-EAST &amp; TO NANA PALKER HOSPITAL, PAREL.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 </a:t>
            </a:r>
            <a:r>
              <a:rPr lang="en-US" sz="2400" b="1" dirty="0" smtClean="0">
                <a:solidFill>
                  <a:schemeClr val="tx1"/>
                </a:solidFill>
              </a:rPr>
              <a:t>NORTH-WEST</a:t>
            </a:r>
            <a:r>
              <a:rPr lang="en-US" sz="2400" dirty="0" smtClean="0">
                <a:solidFill>
                  <a:schemeClr val="tx1"/>
                </a:solidFill>
              </a:rPr>
              <a:t> &amp; </a:t>
            </a:r>
            <a:r>
              <a:rPr lang="en-US" sz="2400" b="1" dirty="0" smtClean="0">
                <a:solidFill>
                  <a:schemeClr val="tx1"/>
                </a:solidFill>
              </a:rPr>
              <a:t>WEST </a:t>
            </a:r>
            <a:r>
              <a:rPr lang="en-US" sz="2400" dirty="0" smtClean="0">
                <a:solidFill>
                  <a:schemeClr val="tx1"/>
                </a:solidFill>
              </a:rPr>
              <a:t>ARE ANOTHER EXAMPLES.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105400" cy="838200"/>
          </a:xfrm>
          <a:prstGeom prst="rect">
            <a:avLst/>
          </a:prstGeom>
        </p:spPr>
      </p:pic>
    </p:spTree>
  </p:cSld>
  <p:clrMapOvr>
    <a:masterClrMapping/>
  </p:clrMapOvr>
  <p:transition spd="med" advTm="55303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4.   </a:t>
            </a:r>
            <a:r>
              <a:rPr lang="en-US" sz="2400" b="1" u="sng" dirty="0" smtClean="0">
                <a:solidFill>
                  <a:schemeClr val="tx1"/>
                </a:solidFill>
              </a:rPr>
              <a:t>HOSPITAL  UPGRADATION</a:t>
            </a: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105400" cy="838200"/>
          </a:xfrm>
          <a:prstGeom prst="rect">
            <a:avLst/>
          </a:prstGeom>
        </p:spPr>
      </p:pic>
      <p:pic>
        <p:nvPicPr>
          <p:cNvPr id="4" name="Picture 3" descr="Diolgsis Cen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4600"/>
            <a:ext cx="42291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SC_00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0100" y="2514600"/>
            <a:ext cx="42291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0218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5.   </a:t>
            </a:r>
            <a:r>
              <a:rPr lang="en-US" sz="2400" b="1" u="sng" dirty="0" smtClean="0">
                <a:solidFill>
                  <a:schemeClr val="tx1"/>
                </a:solidFill>
              </a:rPr>
              <a:t>ALTERNATIVE  MEDICINES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IDENTIFY THE LEADING ALTERNATIVE SYSTEMS OF MEDICINE.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ORGANIZE SEMINARS / CAMPS ETC.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INVITE SPEAKERS FROM DIFFERENT SYSTEMS OF MEDICINE.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JOIN WITH DISTRICT’S MEGA MEDICAL CAMPS.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5638800" cy="838200"/>
          </a:xfrm>
          <a:prstGeom prst="rect">
            <a:avLst/>
          </a:prstGeom>
        </p:spPr>
      </p:pic>
    </p:spTree>
  </p:cSld>
  <p:clrMapOvr>
    <a:masterClrMapping/>
  </p:clrMapOvr>
  <p:transition spd="med" advTm="40389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76400"/>
            <a:ext cx="87630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THANK YOU.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8915400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DR. KRISHNA KUMAR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AVENUE CHAIR – COMMUNITY SERVICE MEDICAL-II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theme 2016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57200"/>
            <a:ext cx="5181600" cy="990600"/>
          </a:xfrm>
          <a:prstGeom prst="rect">
            <a:avLst/>
          </a:prstGeom>
        </p:spPr>
      </p:pic>
    </p:spTree>
  </p:cSld>
  <p:clrMapOvr>
    <a:masterClrMapping/>
  </p:clrMapOvr>
  <p:transition spd="med" advTm="31637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ctr"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COMMUNITY SERVICE MEDICAL-II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ADVISOR: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DR.BADAR MASAKATI</a:t>
            </a: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AVENUE CHAIR: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DR.KRISHNA KUMAR</a:t>
            </a:r>
          </a:p>
          <a:p>
            <a:pPr algn="ctr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CO-CHAIRMEN: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HEMANT KORADIA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RAJU AGARWAL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HEMANT CHAUDHARI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DR.VINOD SIROYA</a:t>
            </a: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5791200" cy="838200"/>
          </a:xfrm>
          <a:prstGeom prst="rect">
            <a:avLst/>
          </a:prstGeom>
        </p:spPr>
      </p:pic>
    </p:spTree>
  </p:cSld>
  <p:clrMapOvr>
    <a:masterClrMapping/>
  </p:clrMapOvr>
  <p:transition advTm="3060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868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COMMUNITY SERVICE- II</a:t>
            </a:r>
          </a:p>
          <a:p>
            <a:endParaRPr lang="en-US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MALARIA &amp; OTHER VECTOR BORNE DISEASES.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LIFESTYLE DISEASES ( OBESITY, CHD, DM, HTN &amp; CANCERS ).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TB AWARENESS &amp; TREATMENT.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HOSPITAL UPGRADATION.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ALTERNATIVE MEDICINES.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5029200" cy="914400"/>
          </a:xfrm>
          <a:prstGeom prst="rect">
            <a:avLst/>
          </a:prstGeom>
        </p:spPr>
      </p:pic>
    </p:spTree>
  </p:cSld>
  <p:clrMapOvr>
    <a:masterClrMapping/>
  </p:clrMapOvr>
  <p:transition spd="med" advTm="30498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686800" cy="4191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u="sng" dirty="0" smtClean="0">
                <a:solidFill>
                  <a:schemeClr val="tx1"/>
                </a:solidFill>
              </a:rPr>
              <a:t>MALARIA &amp; OTHER VECTOR BORNE DISEASES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ACCOUNT FOR 17% OF ALL INFECTIOUS DISEASE.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CAUSED &gt; 1MILLION DEATHS ANNUALLY, MORE BY MALARIA.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BY MOSQUITOES</a:t>
            </a:r>
            <a:r>
              <a:rPr lang="en-US" sz="2400" dirty="0" smtClean="0">
                <a:solidFill>
                  <a:schemeClr val="tx1"/>
                </a:solidFill>
              </a:rPr>
              <a:t>: MALARIA, CHICKENGUNIYA, DENGUE, YELLOW                              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                                  FEVER, JAPANESE ENCEPHALITIS, ZIKA. </a:t>
            </a:r>
          </a:p>
          <a:p>
            <a:pPr algn="l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257800" cy="838200"/>
          </a:xfrm>
          <a:prstGeom prst="rect">
            <a:avLst/>
          </a:prstGeom>
        </p:spPr>
      </p:pic>
      <p:pic>
        <p:nvPicPr>
          <p:cNvPr id="8" name="Picture 7" descr="Mosquito_Tasmania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2954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 spd="med" advTm="30576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CAUSES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UNPLANNED URBANIZATION.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CLIMATE CHANGES.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ROLE OF CLUB</a:t>
            </a:r>
          </a:p>
          <a:p>
            <a:pPr algn="l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EDUCATE &amp; IMPROVE AWARENESS.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DONATE MEDICINES. DONATE ‘GUPPI’ FISH. 1 FISH CAN EAT 100 LARVAE.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DEFOG THE COLONIES / USE INSECTICIDE / PESTICIDE.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RC OF</a:t>
            </a:r>
            <a:r>
              <a:rPr lang="en-US" sz="2400" b="1" dirty="0" smtClean="0">
                <a:solidFill>
                  <a:schemeClr val="tx1"/>
                </a:solidFill>
              </a:rPr>
              <a:t> HIRANANDANI ESTATE</a:t>
            </a:r>
            <a:r>
              <a:rPr lang="en-US" sz="2400" dirty="0" smtClean="0">
                <a:solidFill>
                  <a:schemeClr val="tx1"/>
                </a:solidFill>
              </a:rPr>
              <a:t>, THANE HAS DONE FREE PEST-CONTROL, AT RETARDED CHILDREN HOME,BADLAPUR.</a:t>
            </a: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638800" cy="838200"/>
          </a:xfrm>
          <a:prstGeom prst="rect">
            <a:avLst/>
          </a:prstGeom>
        </p:spPr>
      </p:pic>
    </p:spTree>
  </p:cSld>
  <p:clrMapOvr>
    <a:masterClrMapping/>
  </p:clrMapOvr>
  <p:transition spd="med" advTm="3042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7630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2.   </a:t>
            </a:r>
            <a:r>
              <a:rPr lang="en-US" sz="2400" b="1" u="sng" dirty="0" smtClean="0">
                <a:solidFill>
                  <a:schemeClr val="tx1"/>
                </a:solidFill>
              </a:rPr>
              <a:t>LIFESTYLE DISEASES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NON-COMMUNICABLE DISEASE.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KILL 38 MILLION PEOPLE/ YEAR, 75% DEATHS OCCUR IN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  DEVELOPING COUNTRIES.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CV DISEASE ACCOUNT FOR THE MOST, FOLLOWED BY CA, RESPIRATORY 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   &amp; DIABETES.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CAUSES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PHYSICAL INACTIVITY.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UNHEALTHY DIETS, HARMFUL USE OF ALCOHOL &amp; TOBACCO.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"/>
            <a:ext cx="5334000" cy="838200"/>
          </a:xfrm>
          <a:prstGeom prst="rect">
            <a:avLst/>
          </a:prstGeom>
        </p:spPr>
      </p:pic>
    </p:spTree>
  </p:cSld>
  <p:clrMapOvr>
    <a:masterClrMapping/>
  </p:clrMapOvr>
  <p:transition spd="med" advTm="3032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5334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RAPID UNPLANNED URBANIZATION &amp; GLOBALIZATION.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UNHEALTHY LIFESTYLES.</a:t>
            </a:r>
          </a:p>
          <a:p>
            <a:pPr>
              <a:lnSpc>
                <a:spcPct val="150000"/>
              </a:lnSpc>
            </a:pPr>
            <a:r>
              <a:rPr lang="en-US" sz="2400" b="1" u="sng" dirty="0" smtClean="0">
                <a:solidFill>
                  <a:schemeClr val="tx1"/>
                </a:solidFill>
              </a:rPr>
              <a:t>ROLE OF CLUB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EDUCATE &amp; CREATE AWARENESS.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REORIENTING HEALTH SYSTEMS.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EARLY DETECTION &amp; TIMELY TREATMENT.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DG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GOPAL</a:t>
            </a:r>
            <a:r>
              <a:rPr lang="en-US" sz="2400" dirty="0" smtClean="0">
                <a:solidFill>
                  <a:schemeClr val="tx1"/>
                </a:solidFill>
              </a:rPr>
              <a:t> IS STARTING A VERY BIG WAY “DIABETES” ORIENTATION CAMPS, ALSO TYING-UP WITH NEIGHBOURING DIST.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105400" cy="762000"/>
          </a:xfrm>
          <a:prstGeom prst="rect">
            <a:avLst/>
          </a:prstGeom>
        </p:spPr>
      </p:pic>
    </p:spTree>
  </p:cSld>
  <p:clrMapOvr>
    <a:masterClrMapping/>
  </p:clrMapOvr>
  <p:transition spd="med" advTm="29999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915400" cy="541020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b="1" u="sng" dirty="0" smtClean="0">
                <a:solidFill>
                  <a:schemeClr val="tx1"/>
                </a:solidFill>
              </a:rPr>
              <a:t>TB AWARENESS &amp; Rx</a:t>
            </a:r>
          </a:p>
          <a:p>
            <a:pPr marL="457200" indent="-457200">
              <a:buAutoNum type="arabicPeriod" startAt="3"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TB IS TOP INFECTIOUS DISEASE KILLER WORLDWIDE.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95% TB DEATHS OCCUR IN LOW &amp; MIDDLE INCOME COUNTRIES.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TB IS LEADING KILLER OF HIV+ PEOPLE.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5 LACS PEOPLE DEVELOPED MDR IN 2015.</a:t>
            </a: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CLUB’S ROLE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CONTINUE ONGOING TB PROJECTS.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RAISE AWARENESS FOR TB PREVENTION &amp; CONTROL.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CARE &amp; PREVENTION.</a:t>
            </a:r>
          </a:p>
          <a:p>
            <a:pPr algn="l"/>
            <a:endParaRPr lang="en-US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81000"/>
            <a:ext cx="5334000" cy="762000"/>
          </a:xfrm>
          <a:prstGeom prst="rect">
            <a:avLst/>
          </a:prstGeom>
        </p:spPr>
      </p:pic>
    </p:spTree>
  </p:cSld>
  <p:clrMapOvr>
    <a:masterClrMapping/>
  </p:clrMapOvr>
  <p:transition spd="med" advTm="30514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4783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19200"/>
            <a:ext cx="4114800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4180344"/>
            <a:ext cx="7696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dirty="0" smtClean="0"/>
              <a:t>•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tuberculosis epidemic, that kills two Indians every three minutes showed no signs of abating in 2015 as the city registered a 20% increase in the number of patients registered for treatment over the last year.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base"/>
            <a:r>
              <a:rPr lang="en-US" dirty="0" smtClean="0">
                <a:latin typeface="Arial" pitchFamily="34" charset="0"/>
                <a:cs typeface="Arial" pitchFamily="34" charset="0"/>
              </a:rPr>
              <a:t>(Courtesy: TOI of 20/03/16)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theme 2016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52400"/>
            <a:ext cx="5105400" cy="762000"/>
          </a:xfrm>
          <a:prstGeom prst="rect">
            <a:avLst/>
          </a:prstGeom>
        </p:spPr>
      </p:pic>
    </p:spTree>
  </p:cSld>
  <p:clrMapOvr>
    <a:masterClrMapping/>
  </p:clrMapOvr>
  <p:transition advTm="3052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666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SERVICE MEDICAL-II</dc:title>
  <dc:creator>Dr.Kumar</dc:creator>
  <cp:lastModifiedBy>ADMIN</cp:lastModifiedBy>
  <cp:revision>105</cp:revision>
  <dcterms:created xsi:type="dcterms:W3CDTF">2016-03-09T11:57:26Z</dcterms:created>
  <dcterms:modified xsi:type="dcterms:W3CDTF">2016-03-24T06:48:20Z</dcterms:modified>
</cp:coreProperties>
</file>